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sldIdLst>
    <p:sldId id="256" r:id="rId5"/>
    <p:sldId id="257" r:id="rId6"/>
    <p:sldId id="258" r:id="rId7"/>
    <p:sldId id="259" r:id="rId8"/>
    <p:sldId id="264" r:id="rId9"/>
    <p:sldId id="265" r:id="rId10"/>
    <p:sldId id="266" r:id="rId11"/>
    <p:sldId id="267" r:id="rId12"/>
    <p:sldId id="268" r:id="rId13"/>
    <p:sldId id="275" r:id="rId14"/>
    <p:sldId id="276" r:id="rId15"/>
    <p:sldId id="277" r:id="rId16"/>
    <p:sldId id="278" r:id="rId17"/>
    <p:sldId id="263" r:id="rId18"/>
    <p:sldId id="279" r:id="rId19"/>
    <p:sldId id="280" r:id="rId20"/>
    <p:sldId id="281" r:id="rId21"/>
    <p:sldId id="269" r:id="rId22"/>
    <p:sldId id="270" r:id="rId23"/>
    <p:sldId id="282" r:id="rId24"/>
    <p:sldId id="283" r:id="rId25"/>
    <p:sldId id="260" r:id="rId26"/>
    <p:sldId id="271" r:id="rId27"/>
    <p:sldId id="284" r:id="rId28"/>
    <p:sldId id="285" r:id="rId29"/>
    <p:sldId id="272" r:id="rId30"/>
    <p:sldId id="286" r:id="rId31"/>
    <p:sldId id="287" r:id="rId32"/>
    <p:sldId id="273" r:id="rId33"/>
    <p:sldId id="274"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E9FFFF-8066-4946-A101-26AC0A3884A6}" v="42" dt="2026-02-18T18:44:59.726"/>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Objects="1">
      <p:cViewPr varScale="1">
        <p:scale>
          <a:sx n="104" d="100"/>
          <a:sy n="104" d="100"/>
        </p:scale>
        <p:origin x="1752" y="51"/>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C556AEA-6B96-4BAB-AAEF-C502C087839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347DF180-AE0A-499C-BD52-53207C74F341}">
      <dgm:prSet/>
      <dgm:spPr>
        <a:solidFill>
          <a:schemeClr val="tx2"/>
        </a:solidFill>
      </dgm:spPr>
      <dgm:t>
        <a:bodyPr/>
        <a:lstStyle/>
        <a:p>
          <a:r>
            <a:rPr lang="fr-CA">
              <a:latin typeface="Aptos SemiBold" panose="020B0004020202020204" pitchFamily="34" charset="0"/>
            </a:rPr>
            <a:t>Jean-François Blain</a:t>
          </a:r>
          <a:endParaRPr lang="en-US">
            <a:latin typeface="Aptos SemiBold" panose="020B0004020202020204" pitchFamily="34" charset="0"/>
          </a:endParaRPr>
        </a:p>
      </dgm:t>
    </dgm:pt>
    <dgm:pt modelId="{4A96BF99-4118-4E87-A76C-957B7D32B1D6}" type="parTrans" cxnId="{5490496A-9E23-415C-8E3E-C9CEA26F38A4}">
      <dgm:prSet/>
      <dgm:spPr/>
      <dgm:t>
        <a:bodyPr/>
        <a:lstStyle/>
        <a:p>
          <a:endParaRPr lang="en-US"/>
        </a:p>
      </dgm:t>
    </dgm:pt>
    <dgm:pt modelId="{70D1F946-A985-4F37-ACF5-76FD11586640}" type="sibTrans" cxnId="{5490496A-9E23-415C-8E3E-C9CEA26F38A4}">
      <dgm:prSet/>
      <dgm:spPr/>
      <dgm:t>
        <a:bodyPr/>
        <a:lstStyle/>
        <a:p>
          <a:endParaRPr lang="en-US"/>
        </a:p>
      </dgm:t>
    </dgm:pt>
    <dgm:pt modelId="{02669C86-2186-4E48-9C54-F89C2CDBB493}">
      <dgm:prSet/>
      <dgm:spPr/>
      <dgm:t>
        <a:bodyPr/>
        <a:lstStyle/>
        <a:p>
          <a:pPr>
            <a:buNone/>
          </a:pPr>
          <a:r>
            <a:rPr lang="fr-CA">
              <a:solidFill>
                <a:schemeClr val="tx2"/>
              </a:solidFill>
              <a:latin typeface="Aptos" panose="020B0004020202020204" pitchFamily="34" charset="0"/>
            </a:rPr>
            <a:t>Analyste senior du secteur de l’énergie</a:t>
          </a:r>
          <a:endParaRPr lang="en-US">
            <a:solidFill>
              <a:schemeClr val="tx2"/>
            </a:solidFill>
            <a:latin typeface="Aptos" panose="020B0004020202020204" pitchFamily="34" charset="0"/>
          </a:endParaRPr>
        </a:p>
      </dgm:t>
    </dgm:pt>
    <dgm:pt modelId="{E7772B12-8A7C-4A75-AF03-BB14F373C9BE}" type="parTrans" cxnId="{D669C6C9-303B-4178-9ED6-2142E3CB80E2}">
      <dgm:prSet/>
      <dgm:spPr/>
      <dgm:t>
        <a:bodyPr/>
        <a:lstStyle/>
        <a:p>
          <a:endParaRPr lang="en-US"/>
        </a:p>
      </dgm:t>
    </dgm:pt>
    <dgm:pt modelId="{9320EF16-2A17-4D75-BA18-1779CBDECA0C}" type="sibTrans" cxnId="{D669C6C9-303B-4178-9ED6-2142E3CB80E2}">
      <dgm:prSet/>
      <dgm:spPr/>
      <dgm:t>
        <a:bodyPr/>
        <a:lstStyle/>
        <a:p>
          <a:endParaRPr lang="en-US"/>
        </a:p>
      </dgm:t>
    </dgm:pt>
    <dgm:pt modelId="{9AFA28F7-79F2-48D2-AAB8-9E5A077772DA}">
      <dgm:prSet/>
      <dgm:spPr>
        <a:solidFill>
          <a:schemeClr val="tx2"/>
        </a:solidFill>
      </dgm:spPr>
      <dgm:t>
        <a:bodyPr/>
        <a:lstStyle/>
        <a:p>
          <a:r>
            <a:rPr lang="fr-CA">
              <a:latin typeface="Aptos SemiBold" panose="020B0004020202020204" pitchFamily="34" charset="0"/>
            </a:rPr>
            <a:t>Maxime Dorais</a:t>
          </a:r>
          <a:endParaRPr lang="en-US">
            <a:latin typeface="Aptos SemiBold" panose="020B0004020202020204" pitchFamily="34" charset="0"/>
          </a:endParaRPr>
        </a:p>
      </dgm:t>
    </dgm:pt>
    <dgm:pt modelId="{8F961730-0576-4313-92E2-7EAE1E12B6DE}" type="parTrans" cxnId="{78D46179-440D-44FF-8F7A-6C16CAAD5B19}">
      <dgm:prSet/>
      <dgm:spPr/>
      <dgm:t>
        <a:bodyPr/>
        <a:lstStyle/>
        <a:p>
          <a:endParaRPr lang="en-US"/>
        </a:p>
      </dgm:t>
    </dgm:pt>
    <dgm:pt modelId="{AA0F5F4D-530F-4F9B-950D-B8E3A83BF64E}" type="sibTrans" cxnId="{78D46179-440D-44FF-8F7A-6C16CAAD5B19}">
      <dgm:prSet/>
      <dgm:spPr/>
      <dgm:t>
        <a:bodyPr/>
        <a:lstStyle/>
        <a:p>
          <a:endParaRPr lang="en-US"/>
        </a:p>
      </dgm:t>
    </dgm:pt>
    <dgm:pt modelId="{2F665A7F-F88D-4DF6-BF7F-4C43A58283B7}">
      <dgm:prSet/>
      <dgm:spPr/>
      <dgm:t>
        <a:bodyPr/>
        <a:lstStyle/>
        <a:p>
          <a:pPr>
            <a:buNone/>
          </a:pPr>
          <a:r>
            <a:rPr lang="fr-CA">
              <a:solidFill>
                <a:schemeClr val="tx2"/>
              </a:solidFill>
              <a:latin typeface="Aptos" panose="020B0004020202020204" pitchFamily="34" charset="0"/>
            </a:rPr>
            <a:t>Codirecteur général</a:t>
          </a:r>
          <a:endParaRPr lang="en-US">
            <a:solidFill>
              <a:schemeClr val="tx2"/>
            </a:solidFill>
            <a:latin typeface="Aptos" panose="020B0004020202020204" pitchFamily="34" charset="0"/>
          </a:endParaRPr>
        </a:p>
      </dgm:t>
    </dgm:pt>
    <dgm:pt modelId="{6886CE60-B5A5-4FB7-A8B8-C585E3DBF78E}" type="parTrans" cxnId="{B3D4A1CD-5152-438A-B899-BF1EA51D8049}">
      <dgm:prSet/>
      <dgm:spPr/>
      <dgm:t>
        <a:bodyPr/>
        <a:lstStyle/>
        <a:p>
          <a:endParaRPr lang="en-US"/>
        </a:p>
      </dgm:t>
    </dgm:pt>
    <dgm:pt modelId="{931841E0-8480-4E75-82F1-7832600676BE}" type="sibTrans" cxnId="{B3D4A1CD-5152-438A-B899-BF1EA51D8049}">
      <dgm:prSet/>
      <dgm:spPr/>
      <dgm:t>
        <a:bodyPr/>
        <a:lstStyle/>
        <a:p>
          <a:endParaRPr lang="en-US"/>
        </a:p>
      </dgm:t>
    </dgm:pt>
    <dgm:pt modelId="{B9E7F0B4-4F98-4D70-B91C-1887A9690B80}">
      <dgm:prSet/>
      <dgm:spPr/>
      <dgm:t>
        <a:bodyPr/>
        <a:lstStyle/>
        <a:p>
          <a:pPr>
            <a:buNone/>
          </a:pPr>
          <a:r>
            <a:rPr lang="fr-CA">
              <a:solidFill>
                <a:schemeClr val="tx2"/>
              </a:solidFill>
              <a:latin typeface="Aptos" panose="020B0004020202020204" pitchFamily="34" charset="0"/>
            </a:rPr>
            <a:t>Union des consommateurs</a:t>
          </a:r>
          <a:endParaRPr lang="en-US">
            <a:solidFill>
              <a:schemeClr val="tx2"/>
            </a:solidFill>
            <a:latin typeface="Aptos" panose="020B0004020202020204" pitchFamily="34" charset="0"/>
          </a:endParaRPr>
        </a:p>
      </dgm:t>
    </dgm:pt>
    <dgm:pt modelId="{44AB365B-B416-425D-8DFE-76122F17F605}" type="parTrans" cxnId="{EEF6738A-CB58-47A7-AC29-89FDBE34C5B6}">
      <dgm:prSet/>
      <dgm:spPr/>
      <dgm:t>
        <a:bodyPr/>
        <a:lstStyle/>
        <a:p>
          <a:endParaRPr lang="en-US"/>
        </a:p>
      </dgm:t>
    </dgm:pt>
    <dgm:pt modelId="{062532BC-B437-4B2C-9D5F-9F1C454B40D5}" type="sibTrans" cxnId="{EEF6738A-CB58-47A7-AC29-89FDBE34C5B6}">
      <dgm:prSet/>
      <dgm:spPr/>
      <dgm:t>
        <a:bodyPr/>
        <a:lstStyle/>
        <a:p>
          <a:endParaRPr lang="en-US"/>
        </a:p>
      </dgm:t>
    </dgm:pt>
    <dgm:pt modelId="{18A795B7-B99B-44B5-B670-D2C4E02169FF}" type="pres">
      <dgm:prSet presAssocID="{9C556AEA-6B96-4BAB-AAEF-C502C087839C}" presName="linear" presStyleCnt="0">
        <dgm:presLayoutVars>
          <dgm:animLvl val="lvl"/>
          <dgm:resizeHandles val="exact"/>
        </dgm:presLayoutVars>
      </dgm:prSet>
      <dgm:spPr/>
    </dgm:pt>
    <dgm:pt modelId="{68E51F65-E210-4136-9576-84F6C5FE98AC}" type="pres">
      <dgm:prSet presAssocID="{347DF180-AE0A-499C-BD52-53207C74F341}" presName="parentText" presStyleLbl="node1" presStyleIdx="0" presStyleCnt="2" custLinFactY="-62474" custLinFactNeighborX="-12391" custLinFactNeighborY="-100000">
        <dgm:presLayoutVars>
          <dgm:chMax val="0"/>
          <dgm:bulletEnabled val="1"/>
        </dgm:presLayoutVars>
      </dgm:prSet>
      <dgm:spPr/>
    </dgm:pt>
    <dgm:pt modelId="{D4DD4AF4-2DE8-41F3-B9E5-E45D34033369}" type="pres">
      <dgm:prSet presAssocID="{347DF180-AE0A-499C-BD52-53207C74F341}" presName="childText" presStyleLbl="revTx" presStyleIdx="0" presStyleCnt="2">
        <dgm:presLayoutVars>
          <dgm:bulletEnabled val="1"/>
        </dgm:presLayoutVars>
      </dgm:prSet>
      <dgm:spPr/>
    </dgm:pt>
    <dgm:pt modelId="{571D2F83-CF1D-4A53-9DC8-AAEDD759C186}" type="pres">
      <dgm:prSet presAssocID="{9AFA28F7-79F2-48D2-AAB8-9E5A077772DA}" presName="parentText" presStyleLbl="node1" presStyleIdx="1" presStyleCnt="2">
        <dgm:presLayoutVars>
          <dgm:chMax val="0"/>
          <dgm:bulletEnabled val="1"/>
        </dgm:presLayoutVars>
      </dgm:prSet>
      <dgm:spPr/>
    </dgm:pt>
    <dgm:pt modelId="{F8E3F5A1-3322-4754-A0B7-58132EE4285C}" type="pres">
      <dgm:prSet presAssocID="{9AFA28F7-79F2-48D2-AAB8-9E5A077772DA}" presName="childText" presStyleLbl="revTx" presStyleIdx="1" presStyleCnt="2">
        <dgm:presLayoutVars>
          <dgm:bulletEnabled val="1"/>
        </dgm:presLayoutVars>
      </dgm:prSet>
      <dgm:spPr/>
    </dgm:pt>
  </dgm:ptLst>
  <dgm:cxnLst>
    <dgm:cxn modelId="{8834A01C-1136-4B68-B2B6-6C48CFCED9E8}" type="presOf" srcId="{9AFA28F7-79F2-48D2-AAB8-9E5A077772DA}" destId="{571D2F83-CF1D-4A53-9DC8-AAEDD759C186}" srcOrd="0" destOrd="0" presId="urn:microsoft.com/office/officeart/2005/8/layout/vList2"/>
    <dgm:cxn modelId="{5490496A-9E23-415C-8E3E-C9CEA26F38A4}" srcId="{9C556AEA-6B96-4BAB-AAEF-C502C087839C}" destId="{347DF180-AE0A-499C-BD52-53207C74F341}" srcOrd="0" destOrd="0" parTransId="{4A96BF99-4118-4E87-A76C-957B7D32B1D6}" sibTransId="{70D1F946-A985-4F37-ACF5-76FD11586640}"/>
    <dgm:cxn modelId="{243E3774-4AD6-4467-A500-2A0BECFF881E}" type="presOf" srcId="{9C556AEA-6B96-4BAB-AAEF-C502C087839C}" destId="{18A795B7-B99B-44B5-B670-D2C4E02169FF}" srcOrd="0" destOrd="0" presId="urn:microsoft.com/office/officeart/2005/8/layout/vList2"/>
    <dgm:cxn modelId="{78D46179-440D-44FF-8F7A-6C16CAAD5B19}" srcId="{9C556AEA-6B96-4BAB-AAEF-C502C087839C}" destId="{9AFA28F7-79F2-48D2-AAB8-9E5A077772DA}" srcOrd="1" destOrd="0" parTransId="{8F961730-0576-4313-92E2-7EAE1E12B6DE}" sibTransId="{AA0F5F4D-530F-4F9B-950D-B8E3A83BF64E}"/>
    <dgm:cxn modelId="{EEF6738A-CB58-47A7-AC29-89FDBE34C5B6}" srcId="{9AFA28F7-79F2-48D2-AAB8-9E5A077772DA}" destId="{B9E7F0B4-4F98-4D70-B91C-1887A9690B80}" srcOrd="1" destOrd="0" parTransId="{44AB365B-B416-425D-8DFE-76122F17F605}" sibTransId="{062532BC-B437-4B2C-9D5F-9F1C454B40D5}"/>
    <dgm:cxn modelId="{0A7C4892-55BC-46C9-9AAB-9107B747F07A}" type="presOf" srcId="{2F665A7F-F88D-4DF6-BF7F-4C43A58283B7}" destId="{F8E3F5A1-3322-4754-A0B7-58132EE4285C}" srcOrd="0" destOrd="0" presId="urn:microsoft.com/office/officeart/2005/8/layout/vList2"/>
    <dgm:cxn modelId="{615134AF-1953-41C8-B410-C85E34A8F690}" type="presOf" srcId="{347DF180-AE0A-499C-BD52-53207C74F341}" destId="{68E51F65-E210-4136-9576-84F6C5FE98AC}" srcOrd="0" destOrd="0" presId="urn:microsoft.com/office/officeart/2005/8/layout/vList2"/>
    <dgm:cxn modelId="{6F65D9B3-DBAA-44BA-8415-1390FC85A239}" type="presOf" srcId="{02669C86-2186-4E48-9C54-F89C2CDBB493}" destId="{D4DD4AF4-2DE8-41F3-B9E5-E45D34033369}" srcOrd="0" destOrd="0" presId="urn:microsoft.com/office/officeart/2005/8/layout/vList2"/>
    <dgm:cxn modelId="{B2F675B8-C184-4C2C-99F8-EF907681A082}" type="presOf" srcId="{B9E7F0B4-4F98-4D70-B91C-1887A9690B80}" destId="{F8E3F5A1-3322-4754-A0B7-58132EE4285C}" srcOrd="0" destOrd="1" presId="urn:microsoft.com/office/officeart/2005/8/layout/vList2"/>
    <dgm:cxn modelId="{D669C6C9-303B-4178-9ED6-2142E3CB80E2}" srcId="{347DF180-AE0A-499C-BD52-53207C74F341}" destId="{02669C86-2186-4E48-9C54-F89C2CDBB493}" srcOrd="0" destOrd="0" parTransId="{E7772B12-8A7C-4A75-AF03-BB14F373C9BE}" sibTransId="{9320EF16-2A17-4D75-BA18-1779CBDECA0C}"/>
    <dgm:cxn modelId="{B3D4A1CD-5152-438A-B899-BF1EA51D8049}" srcId="{9AFA28F7-79F2-48D2-AAB8-9E5A077772DA}" destId="{2F665A7F-F88D-4DF6-BF7F-4C43A58283B7}" srcOrd="0" destOrd="0" parTransId="{6886CE60-B5A5-4FB7-A8B8-C585E3DBF78E}" sibTransId="{931841E0-8480-4E75-82F1-7832600676BE}"/>
    <dgm:cxn modelId="{28798940-B1CA-44CA-ABE6-AFD4ADA726A7}" type="presParOf" srcId="{18A795B7-B99B-44B5-B670-D2C4E02169FF}" destId="{68E51F65-E210-4136-9576-84F6C5FE98AC}" srcOrd="0" destOrd="0" presId="urn:microsoft.com/office/officeart/2005/8/layout/vList2"/>
    <dgm:cxn modelId="{826286D3-4FD5-4F9F-8FEC-4156EAEC6204}" type="presParOf" srcId="{18A795B7-B99B-44B5-B670-D2C4E02169FF}" destId="{D4DD4AF4-2DE8-41F3-B9E5-E45D34033369}" srcOrd="1" destOrd="0" presId="urn:microsoft.com/office/officeart/2005/8/layout/vList2"/>
    <dgm:cxn modelId="{FA6AA634-6815-4DE4-A77F-F4954CAD4EF6}" type="presParOf" srcId="{18A795B7-B99B-44B5-B670-D2C4E02169FF}" destId="{571D2F83-CF1D-4A53-9DC8-AAEDD759C186}" srcOrd="2" destOrd="0" presId="urn:microsoft.com/office/officeart/2005/8/layout/vList2"/>
    <dgm:cxn modelId="{1EC2E083-95E2-4E42-9A92-615AAF9826D9}" type="presParOf" srcId="{18A795B7-B99B-44B5-B670-D2C4E02169FF}" destId="{F8E3F5A1-3322-4754-A0B7-58132EE4285C}"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E51F65-E210-4136-9576-84F6C5FE98AC}">
      <dsp:nvSpPr>
        <dsp:cNvPr id="0" name=""/>
        <dsp:cNvSpPr/>
      </dsp:nvSpPr>
      <dsp:spPr>
        <a:xfrm>
          <a:off x="0" y="0"/>
          <a:ext cx="7010400" cy="909090"/>
        </a:xfrm>
        <a:prstGeom prst="roundRect">
          <a:avLst/>
        </a:prstGeom>
        <a:solidFill>
          <a:schemeClr val="tx2"/>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fr-CA" sz="3700" kern="1200">
              <a:latin typeface="Aptos SemiBold" panose="020B0004020202020204" pitchFamily="34" charset="0"/>
            </a:rPr>
            <a:t>Jean-François Blain</a:t>
          </a:r>
          <a:endParaRPr lang="en-US" sz="3700" kern="1200">
            <a:latin typeface="Aptos SemiBold" panose="020B0004020202020204" pitchFamily="34" charset="0"/>
          </a:endParaRPr>
        </a:p>
      </dsp:txBody>
      <dsp:txXfrm>
        <a:off x="44378" y="44378"/>
        <a:ext cx="6921644" cy="820334"/>
      </dsp:txXfrm>
    </dsp:sp>
    <dsp:sp modelId="{D4DD4AF4-2DE8-41F3-B9E5-E45D34033369}">
      <dsp:nvSpPr>
        <dsp:cNvPr id="0" name=""/>
        <dsp:cNvSpPr/>
      </dsp:nvSpPr>
      <dsp:spPr>
        <a:xfrm>
          <a:off x="0" y="915812"/>
          <a:ext cx="7010400" cy="6127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2580" tIns="46990" rIns="263144" bIns="46990" numCol="1" spcCol="1270" anchor="t" anchorCtr="0">
          <a:noAutofit/>
        </a:bodyPr>
        <a:lstStyle/>
        <a:p>
          <a:pPr marL="285750" lvl="1" indent="-285750" algn="l" defTabSz="1289050">
            <a:lnSpc>
              <a:spcPct val="90000"/>
            </a:lnSpc>
            <a:spcBef>
              <a:spcPct val="0"/>
            </a:spcBef>
            <a:spcAft>
              <a:spcPct val="20000"/>
            </a:spcAft>
            <a:buNone/>
          </a:pPr>
          <a:r>
            <a:rPr lang="fr-CA" sz="2900" kern="1200">
              <a:solidFill>
                <a:schemeClr val="tx2"/>
              </a:solidFill>
              <a:latin typeface="Aptos" panose="020B0004020202020204" pitchFamily="34" charset="0"/>
            </a:rPr>
            <a:t>Analyste senior du secteur de l’énergie</a:t>
          </a:r>
          <a:endParaRPr lang="en-US" sz="2900" kern="1200">
            <a:solidFill>
              <a:schemeClr val="tx2"/>
            </a:solidFill>
            <a:latin typeface="Aptos" panose="020B0004020202020204" pitchFamily="34" charset="0"/>
          </a:endParaRPr>
        </a:p>
      </dsp:txBody>
      <dsp:txXfrm>
        <a:off x="0" y="915812"/>
        <a:ext cx="7010400" cy="612720"/>
      </dsp:txXfrm>
    </dsp:sp>
    <dsp:sp modelId="{571D2F83-CF1D-4A53-9DC8-AAEDD759C186}">
      <dsp:nvSpPr>
        <dsp:cNvPr id="0" name=""/>
        <dsp:cNvSpPr/>
      </dsp:nvSpPr>
      <dsp:spPr>
        <a:xfrm>
          <a:off x="0" y="1528532"/>
          <a:ext cx="7010400" cy="909090"/>
        </a:xfrm>
        <a:prstGeom prst="roundRect">
          <a:avLst/>
        </a:prstGeom>
        <a:solidFill>
          <a:schemeClr val="tx2"/>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l" defTabSz="1644650">
            <a:lnSpc>
              <a:spcPct val="90000"/>
            </a:lnSpc>
            <a:spcBef>
              <a:spcPct val="0"/>
            </a:spcBef>
            <a:spcAft>
              <a:spcPct val="35000"/>
            </a:spcAft>
            <a:buNone/>
          </a:pPr>
          <a:r>
            <a:rPr lang="fr-CA" sz="3700" kern="1200">
              <a:latin typeface="Aptos SemiBold" panose="020B0004020202020204" pitchFamily="34" charset="0"/>
            </a:rPr>
            <a:t>Maxime Dorais</a:t>
          </a:r>
          <a:endParaRPr lang="en-US" sz="3700" kern="1200">
            <a:latin typeface="Aptos SemiBold" panose="020B0004020202020204" pitchFamily="34" charset="0"/>
          </a:endParaRPr>
        </a:p>
      </dsp:txBody>
      <dsp:txXfrm>
        <a:off x="44378" y="1572910"/>
        <a:ext cx="6921644" cy="820334"/>
      </dsp:txXfrm>
    </dsp:sp>
    <dsp:sp modelId="{F8E3F5A1-3322-4754-A0B7-58132EE4285C}">
      <dsp:nvSpPr>
        <dsp:cNvPr id="0" name=""/>
        <dsp:cNvSpPr/>
      </dsp:nvSpPr>
      <dsp:spPr>
        <a:xfrm>
          <a:off x="0" y="2437622"/>
          <a:ext cx="7010400" cy="101481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2580" tIns="46990" rIns="263144" bIns="46990" numCol="1" spcCol="1270" anchor="t" anchorCtr="0">
          <a:noAutofit/>
        </a:bodyPr>
        <a:lstStyle/>
        <a:p>
          <a:pPr marL="285750" lvl="1" indent="-285750" algn="l" defTabSz="1289050">
            <a:lnSpc>
              <a:spcPct val="90000"/>
            </a:lnSpc>
            <a:spcBef>
              <a:spcPct val="0"/>
            </a:spcBef>
            <a:spcAft>
              <a:spcPct val="20000"/>
            </a:spcAft>
            <a:buNone/>
          </a:pPr>
          <a:r>
            <a:rPr lang="fr-CA" sz="2900" kern="1200">
              <a:solidFill>
                <a:schemeClr val="tx2"/>
              </a:solidFill>
              <a:latin typeface="Aptos" panose="020B0004020202020204" pitchFamily="34" charset="0"/>
            </a:rPr>
            <a:t>Codirecteur général</a:t>
          </a:r>
          <a:endParaRPr lang="en-US" sz="2900" kern="1200">
            <a:solidFill>
              <a:schemeClr val="tx2"/>
            </a:solidFill>
            <a:latin typeface="Aptos" panose="020B0004020202020204" pitchFamily="34" charset="0"/>
          </a:endParaRPr>
        </a:p>
        <a:p>
          <a:pPr marL="285750" lvl="1" indent="-285750" algn="l" defTabSz="1289050">
            <a:lnSpc>
              <a:spcPct val="90000"/>
            </a:lnSpc>
            <a:spcBef>
              <a:spcPct val="0"/>
            </a:spcBef>
            <a:spcAft>
              <a:spcPct val="20000"/>
            </a:spcAft>
            <a:buNone/>
          </a:pPr>
          <a:r>
            <a:rPr lang="fr-CA" sz="2900" kern="1200">
              <a:solidFill>
                <a:schemeClr val="tx2"/>
              </a:solidFill>
              <a:latin typeface="Aptos" panose="020B0004020202020204" pitchFamily="34" charset="0"/>
            </a:rPr>
            <a:t>Union des consommateurs</a:t>
          </a:r>
          <a:endParaRPr lang="en-US" sz="2900" kern="1200">
            <a:solidFill>
              <a:schemeClr val="tx2"/>
            </a:solidFill>
            <a:latin typeface="Aptos" panose="020B0004020202020204" pitchFamily="34" charset="0"/>
          </a:endParaRPr>
        </a:p>
      </dsp:txBody>
      <dsp:txXfrm>
        <a:off x="0" y="2437622"/>
        <a:ext cx="7010400" cy="101481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685347" y="1122363"/>
            <a:ext cx="7773308" cy="2387600"/>
          </a:xfrm>
        </p:spPr>
        <p:txBody>
          <a:bodyPr anchor="b">
            <a:normAutofit/>
          </a:bodyPr>
          <a:lstStyle>
            <a:lvl1pPr algn="ctr">
              <a:defRPr sz="4800"/>
            </a:lvl1pPr>
          </a:lstStyle>
          <a:p>
            <a:r>
              <a:rPr lang="fr-FR"/>
              <a:t>Modifiez le style du titre</a:t>
            </a:r>
            <a:endParaRPr lang="en-US" dirty="0"/>
          </a:p>
        </p:txBody>
      </p:sp>
      <p:sp>
        <p:nvSpPr>
          <p:cNvPr id="3" name="Subtitle 2"/>
          <p:cNvSpPr>
            <a:spLocks noGrp="1"/>
          </p:cNvSpPr>
          <p:nvPr>
            <p:ph type="subTitle" idx="1"/>
          </p:nvPr>
        </p:nvSpPr>
        <p:spPr>
          <a:xfrm>
            <a:off x="685347" y="3602038"/>
            <a:ext cx="777330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2/18/2026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447525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355" y="4289373"/>
            <a:ext cx="7775673" cy="819355"/>
          </a:xfrm>
        </p:spPr>
        <p:txBody>
          <a:bodyPr anchor="b">
            <a:normAutofit/>
          </a:bodyPr>
          <a:lstStyle>
            <a:lvl1pPr>
              <a:defRPr sz="2800"/>
            </a:lvl1pPr>
          </a:lstStyle>
          <a:p>
            <a:r>
              <a:rPr lang="fr-FR"/>
              <a:t>Modifiez le style du titre</a:t>
            </a:r>
            <a:endParaRPr lang="en-US" dirty="0"/>
          </a:p>
        </p:txBody>
      </p:sp>
      <p:sp>
        <p:nvSpPr>
          <p:cNvPr id="3" name="Picture Placeholder 2"/>
          <p:cNvSpPr>
            <a:spLocks noGrp="1" noChangeAspect="1"/>
          </p:cNvSpPr>
          <p:nvPr>
            <p:ph type="pic" idx="1"/>
          </p:nvPr>
        </p:nvSpPr>
        <p:spPr>
          <a:xfrm>
            <a:off x="685355" y="621322"/>
            <a:ext cx="7775673"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a:p>
        </p:txBody>
      </p:sp>
      <p:sp>
        <p:nvSpPr>
          <p:cNvPr id="4" name="Text Placeholder 3"/>
          <p:cNvSpPr>
            <a:spLocks noGrp="1"/>
          </p:cNvSpPr>
          <p:nvPr>
            <p:ph type="body" sz="half" idx="2"/>
          </p:nvPr>
        </p:nvSpPr>
        <p:spPr>
          <a:xfrm>
            <a:off x="685346" y="5108728"/>
            <a:ext cx="7774499"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BCAD085-E8A6-8845-BD4E-CB4CCA059FC4}" type="datetimeFigureOut">
              <a:rPr lang="en-US" smtClean="0"/>
              <a:t>2/18/2026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4416695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685346" y="609601"/>
            <a:ext cx="7765322" cy="3424859"/>
          </a:xfrm>
        </p:spPr>
        <p:txBody>
          <a:bodyPr anchor="ctr"/>
          <a:lstStyle>
            <a:lvl1pPr>
              <a:defRPr sz="3200"/>
            </a:lvl1pPr>
          </a:lstStyle>
          <a:p>
            <a:r>
              <a:rPr lang="fr-FR"/>
              <a:t>Modifiez le style du titre</a:t>
            </a:r>
            <a:endParaRPr lang="en-US" dirty="0"/>
          </a:p>
        </p:txBody>
      </p:sp>
      <p:sp>
        <p:nvSpPr>
          <p:cNvPr id="4" name="Text Placeholder 3"/>
          <p:cNvSpPr>
            <a:spLocks noGrp="1"/>
          </p:cNvSpPr>
          <p:nvPr>
            <p:ph type="body" sz="half" idx="2"/>
          </p:nvPr>
        </p:nvSpPr>
        <p:spPr>
          <a:xfrm>
            <a:off x="685347" y="4204820"/>
            <a:ext cx="776532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BCAD085-E8A6-8845-BD4E-CB4CCA059FC4}" type="datetimeFigureOut">
              <a:rPr lang="en-US" smtClean="0"/>
              <a:t>2/18/2026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576906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084659" y="609600"/>
            <a:ext cx="6977064" cy="2992904"/>
          </a:xfrm>
        </p:spPr>
        <p:txBody>
          <a:bodyPr anchor="ctr"/>
          <a:lstStyle>
            <a:lvl1pPr>
              <a:defRPr sz="3200"/>
            </a:lvl1pPr>
          </a:lstStyle>
          <a:p>
            <a:r>
              <a:rPr lang="fr-FR"/>
              <a:t>Modifiez le style du titre</a:t>
            </a:r>
            <a:endParaRPr lang="en-US" dirty="0"/>
          </a:p>
        </p:txBody>
      </p:sp>
      <p:sp>
        <p:nvSpPr>
          <p:cNvPr id="12" name="Text Placeholder 3"/>
          <p:cNvSpPr>
            <a:spLocks noGrp="1"/>
          </p:cNvSpPr>
          <p:nvPr>
            <p:ph type="body" sz="half" idx="13"/>
          </p:nvPr>
        </p:nvSpPr>
        <p:spPr>
          <a:xfrm>
            <a:off x="1290484" y="3610032"/>
            <a:ext cx="6564224"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4" name="Text Placeholder 3"/>
          <p:cNvSpPr>
            <a:spLocks noGrp="1"/>
          </p:cNvSpPr>
          <p:nvPr>
            <p:ph type="body" sz="half" idx="2"/>
          </p:nvPr>
        </p:nvSpPr>
        <p:spPr>
          <a:xfrm>
            <a:off x="685345" y="4204821"/>
            <a:ext cx="776532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BCAD085-E8A6-8845-BD4E-CB4CCA059FC4}" type="datetimeFigureOut">
              <a:rPr lang="en-US" smtClean="0"/>
              <a:t>2/18/2026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
        <p:nvSpPr>
          <p:cNvPr id="10" name="TextBox 9"/>
          <p:cNvSpPr txBox="1"/>
          <p:nvPr/>
        </p:nvSpPr>
        <p:spPr>
          <a:xfrm>
            <a:off x="505245" y="641749"/>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a:solidFill>
                  <a:schemeClr val="tx1"/>
                </a:solidFill>
                <a:effectLst/>
              </a:rPr>
              <a:t>“</a:t>
            </a:r>
          </a:p>
        </p:txBody>
      </p:sp>
      <p:sp>
        <p:nvSpPr>
          <p:cNvPr id="14" name="TextBox 13"/>
          <p:cNvSpPr txBox="1"/>
          <p:nvPr/>
        </p:nvSpPr>
        <p:spPr>
          <a:xfrm>
            <a:off x="7946721" y="3073376"/>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a:solidFill>
                  <a:schemeClr val="tx1"/>
                </a:solidFill>
                <a:effectLst/>
              </a:rPr>
              <a:t>”</a:t>
            </a:r>
          </a:p>
        </p:txBody>
      </p:sp>
    </p:spTree>
    <p:extLst>
      <p:ext uri="{BB962C8B-B14F-4D97-AF65-F5344CB8AC3E}">
        <p14:creationId xmlns:p14="http://schemas.microsoft.com/office/powerpoint/2010/main" val="6946556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685355" y="2126943"/>
            <a:ext cx="7766495" cy="2511835"/>
          </a:xfrm>
        </p:spPr>
        <p:txBody>
          <a:bodyPr anchor="b"/>
          <a:lstStyle>
            <a:lvl1pPr>
              <a:defRPr sz="3200"/>
            </a:lvl1pPr>
          </a:lstStyle>
          <a:p>
            <a:r>
              <a:rPr lang="fr-FR"/>
              <a:t>Modifiez le style du titre</a:t>
            </a:r>
            <a:endParaRPr lang="en-US" dirty="0"/>
          </a:p>
        </p:txBody>
      </p:sp>
      <p:sp>
        <p:nvSpPr>
          <p:cNvPr id="4" name="Text Placeholder 3"/>
          <p:cNvSpPr>
            <a:spLocks noGrp="1"/>
          </p:cNvSpPr>
          <p:nvPr>
            <p:ph type="body" sz="half" idx="2"/>
          </p:nvPr>
        </p:nvSpPr>
        <p:spPr>
          <a:xfrm>
            <a:off x="685346" y="4650556"/>
            <a:ext cx="776532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BCAD085-E8A6-8845-BD4E-CB4CCA059FC4}" type="datetimeFigureOut">
              <a:rPr lang="en-US" smtClean="0"/>
              <a:t>2/18/2026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76900177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15" name="Title 1"/>
          <p:cNvSpPr>
            <a:spLocks noGrp="1"/>
          </p:cNvSpPr>
          <p:nvPr>
            <p:ph type="title"/>
          </p:nvPr>
        </p:nvSpPr>
        <p:spPr>
          <a:xfrm>
            <a:off x="685345" y="609601"/>
            <a:ext cx="7765322" cy="1325563"/>
          </a:xfrm>
        </p:spPr>
        <p:txBody>
          <a:bodyPr/>
          <a:lstStyle/>
          <a:p>
            <a:r>
              <a:rPr lang="fr-FR"/>
              <a:t>Modifiez le style du titre</a:t>
            </a:r>
            <a:endParaRPr lang="en-US" dirty="0"/>
          </a:p>
        </p:txBody>
      </p:sp>
      <p:sp>
        <p:nvSpPr>
          <p:cNvPr id="7" name="Text Placeholder 2"/>
          <p:cNvSpPr>
            <a:spLocks noGrp="1"/>
          </p:cNvSpPr>
          <p:nvPr>
            <p:ph type="body" idx="1"/>
          </p:nvPr>
        </p:nvSpPr>
        <p:spPr>
          <a:xfrm>
            <a:off x="685346" y="2088320"/>
            <a:ext cx="2474217"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8" name="Text Placeholder 3"/>
          <p:cNvSpPr>
            <a:spLocks noGrp="1"/>
          </p:cNvSpPr>
          <p:nvPr>
            <p:ph type="body" sz="half" idx="15"/>
          </p:nvPr>
        </p:nvSpPr>
        <p:spPr>
          <a:xfrm>
            <a:off x="685346" y="2911624"/>
            <a:ext cx="2474217"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9" name="Text Placeholder 4"/>
          <p:cNvSpPr>
            <a:spLocks noGrp="1"/>
          </p:cNvSpPr>
          <p:nvPr>
            <p:ph type="body" sz="quarter" idx="3"/>
          </p:nvPr>
        </p:nvSpPr>
        <p:spPr>
          <a:xfrm>
            <a:off x="3333658" y="2088320"/>
            <a:ext cx="2473919"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0" name="Text Placeholder 3"/>
          <p:cNvSpPr>
            <a:spLocks noGrp="1"/>
          </p:cNvSpPr>
          <p:nvPr>
            <p:ph type="body" sz="half" idx="16"/>
          </p:nvPr>
        </p:nvSpPr>
        <p:spPr>
          <a:xfrm>
            <a:off x="3333659" y="2911624"/>
            <a:ext cx="247486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1" name="Text Placeholder 4"/>
          <p:cNvSpPr>
            <a:spLocks noGrp="1"/>
          </p:cNvSpPr>
          <p:nvPr>
            <p:ph type="body" sz="quarter" idx="13"/>
          </p:nvPr>
        </p:nvSpPr>
        <p:spPr>
          <a:xfrm>
            <a:off x="5979974" y="2088320"/>
            <a:ext cx="246840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2" name="Text Placeholder 3"/>
          <p:cNvSpPr>
            <a:spLocks noGrp="1"/>
          </p:cNvSpPr>
          <p:nvPr>
            <p:ph type="body" sz="half" idx="17"/>
          </p:nvPr>
        </p:nvSpPr>
        <p:spPr>
          <a:xfrm>
            <a:off x="5982260" y="2911624"/>
            <a:ext cx="2468408"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5BCAD085-E8A6-8845-BD4E-CB4CCA059FC4}" type="datetimeFigureOut">
              <a:rPr lang="en-US" smtClean="0"/>
              <a:t>2/18/2026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4585598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30" name="Title 1"/>
          <p:cNvSpPr>
            <a:spLocks noGrp="1"/>
          </p:cNvSpPr>
          <p:nvPr>
            <p:ph type="title"/>
          </p:nvPr>
        </p:nvSpPr>
        <p:spPr>
          <a:xfrm>
            <a:off x="685346" y="609601"/>
            <a:ext cx="7765322" cy="1325563"/>
          </a:xfrm>
        </p:spPr>
        <p:txBody>
          <a:bodyPr/>
          <a:lstStyle/>
          <a:p>
            <a:r>
              <a:rPr lang="fr-FR"/>
              <a:t>Modifiez le style du titre</a:t>
            </a:r>
            <a:endParaRPr lang="en-US" dirty="0"/>
          </a:p>
        </p:txBody>
      </p:sp>
      <p:sp>
        <p:nvSpPr>
          <p:cNvPr id="19" name="Text Placeholder 2"/>
          <p:cNvSpPr>
            <a:spLocks noGrp="1"/>
          </p:cNvSpPr>
          <p:nvPr>
            <p:ph type="body" idx="1"/>
          </p:nvPr>
        </p:nvSpPr>
        <p:spPr>
          <a:xfrm>
            <a:off x="685347" y="3989147"/>
            <a:ext cx="2474216"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Picture Placeholder 2"/>
          <p:cNvSpPr>
            <a:spLocks noGrp="1" noChangeAspect="1"/>
          </p:cNvSpPr>
          <p:nvPr>
            <p:ph type="pic" idx="15"/>
          </p:nvPr>
        </p:nvSpPr>
        <p:spPr>
          <a:xfrm>
            <a:off x="819015" y="2092235"/>
            <a:ext cx="2205038"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a:p>
        </p:txBody>
      </p:sp>
      <p:sp>
        <p:nvSpPr>
          <p:cNvPr id="21" name="Text Placeholder 3"/>
          <p:cNvSpPr>
            <a:spLocks noGrp="1"/>
          </p:cNvSpPr>
          <p:nvPr>
            <p:ph type="body" sz="half" idx="18"/>
          </p:nvPr>
        </p:nvSpPr>
        <p:spPr>
          <a:xfrm>
            <a:off x="685347" y="4565409"/>
            <a:ext cx="2474216"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2" name="Text Placeholder 4"/>
          <p:cNvSpPr>
            <a:spLocks noGrp="1"/>
          </p:cNvSpPr>
          <p:nvPr>
            <p:ph type="body" sz="quarter" idx="3"/>
          </p:nvPr>
        </p:nvSpPr>
        <p:spPr>
          <a:xfrm>
            <a:off x="3332026" y="3989147"/>
            <a:ext cx="2474237"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3" name="Picture Placeholder 2"/>
          <p:cNvSpPr>
            <a:spLocks noGrp="1" noChangeAspect="1"/>
          </p:cNvSpPr>
          <p:nvPr>
            <p:ph type="pic" idx="21"/>
          </p:nvPr>
        </p:nvSpPr>
        <p:spPr>
          <a:xfrm>
            <a:off x="3426747" y="2092235"/>
            <a:ext cx="2197894"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a:p>
        </p:txBody>
      </p:sp>
      <p:sp>
        <p:nvSpPr>
          <p:cNvPr id="24" name="Text Placeholder 3"/>
          <p:cNvSpPr>
            <a:spLocks noGrp="1"/>
          </p:cNvSpPr>
          <p:nvPr>
            <p:ph type="body" sz="half" idx="19"/>
          </p:nvPr>
        </p:nvSpPr>
        <p:spPr>
          <a:xfrm>
            <a:off x="3331011" y="4565408"/>
            <a:ext cx="2475252" cy="122579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25" name="Text Placeholder 4"/>
          <p:cNvSpPr>
            <a:spLocks noGrp="1"/>
          </p:cNvSpPr>
          <p:nvPr>
            <p:ph type="body" sz="quarter" idx="13"/>
          </p:nvPr>
        </p:nvSpPr>
        <p:spPr>
          <a:xfrm>
            <a:off x="5980067" y="3989147"/>
            <a:ext cx="246742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6" name="Picture Placeholder 2"/>
          <p:cNvSpPr>
            <a:spLocks noGrp="1" noChangeAspect="1"/>
          </p:cNvSpPr>
          <p:nvPr>
            <p:ph type="pic" idx="22"/>
          </p:nvPr>
        </p:nvSpPr>
        <p:spPr>
          <a:xfrm>
            <a:off x="6114603" y="2092235"/>
            <a:ext cx="219908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a:p>
        </p:txBody>
      </p:sp>
      <p:sp>
        <p:nvSpPr>
          <p:cNvPr id="27" name="Text Placeholder 3"/>
          <p:cNvSpPr>
            <a:spLocks noGrp="1"/>
          </p:cNvSpPr>
          <p:nvPr>
            <p:ph type="body" sz="half" idx="20"/>
          </p:nvPr>
        </p:nvSpPr>
        <p:spPr>
          <a:xfrm>
            <a:off x="5979973" y="4565410"/>
            <a:ext cx="2470694" cy="122579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3" name="Date Placeholder 2"/>
          <p:cNvSpPr>
            <a:spLocks noGrp="1"/>
          </p:cNvSpPr>
          <p:nvPr>
            <p:ph type="dt" sz="half" idx="10"/>
          </p:nvPr>
        </p:nvSpPr>
        <p:spPr/>
        <p:txBody>
          <a:bodyPr/>
          <a:lstStyle/>
          <a:p>
            <a:fld id="{5BCAD085-E8A6-8845-BD4E-CB4CCA059FC4}" type="datetimeFigureOut">
              <a:rPr lang="en-US" smtClean="0"/>
              <a:t>2/18/2026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402136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2/18/2026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5026277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609600"/>
            <a:ext cx="1906993" cy="5181601"/>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685346" y="609600"/>
            <a:ext cx="5744029" cy="5181601"/>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2/18/2026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781504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2/18/2026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388550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921933" y="657227"/>
            <a:ext cx="7300134" cy="2852737"/>
          </a:xfrm>
        </p:spPr>
        <p:txBody>
          <a:bodyPr anchor="b">
            <a:normAutofit/>
          </a:bodyPr>
          <a:lstStyle>
            <a:lvl1pPr>
              <a:defRPr sz="3400"/>
            </a:lvl1pPr>
          </a:lstStyle>
          <a:p>
            <a:r>
              <a:rPr lang="fr-FR"/>
              <a:t>Modifiez le style du titre</a:t>
            </a:r>
            <a:endParaRPr lang="en-US" dirty="0"/>
          </a:p>
        </p:txBody>
      </p:sp>
      <p:sp>
        <p:nvSpPr>
          <p:cNvPr id="3" name="Text Placeholder 2"/>
          <p:cNvSpPr>
            <a:spLocks noGrp="1"/>
          </p:cNvSpPr>
          <p:nvPr>
            <p:ph type="body" idx="1"/>
          </p:nvPr>
        </p:nvSpPr>
        <p:spPr>
          <a:xfrm>
            <a:off x="921933" y="3602039"/>
            <a:ext cx="7300134"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BCAD085-E8A6-8845-BD4E-CB4CCA059FC4}" type="datetimeFigureOut">
              <a:rPr lang="en-US" smtClean="0"/>
              <a:t>2/18/2026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436068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6321"/>
          </a:xfrm>
        </p:spPr>
        <p:txBody>
          <a:bodyPr/>
          <a:lstStyle/>
          <a:p>
            <a:r>
              <a:rPr lang="fr-FR"/>
              <a:t>Modifiez le style du titre</a:t>
            </a:r>
            <a:endParaRPr lang="en-US" dirty="0"/>
          </a:p>
        </p:txBody>
      </p:sp>
      <p:sp>
        <p:nvSpPr>
          <p:cNvPr id="3" name="Content Placeholder 2"/>
          <p:cNvSpPr>
            <a:spLocks noGrp="1"/>
          </p:cNvSpPr>
          <p:nvPr>
            <p:ph sz="half" idx="1"/>
          </p:nvPr>
        </p:nvSpPr>
        <p:spPr>
          <a:xfrm>
            <a:off x="685346" y="2088320"/>
            <a:ext cx="3829503" cy="370288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4630052" y="2088320"/>
            <a:ext cx="3820616" cy="370288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2/18/2026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480288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685347" y="609601"/>
            <a:ext cx="7765321" cy="1325563"/>
          </a:xfrm>
        </p:spPr>
        <p:txBody>
          <a:bodyPr/>
          <a:lstStyle/>
          <a:p>
            <a:r>
              <a:rPr lang="fr-FR"/>
              <a:t>Modifiez le style du titre</a:t>
            </a:r>
            <a:endParaRPr lang="en-US" dirty="0"/>
          </a:p>
        </p:txBody>
      </p:sp>
      <p:sp>
        <p:nvSpPr>
          <p:cNvPr id="3" name="Text Placeholder 2"/>
          <p:cNvSpPr>
            <a:spLocks noGrp="1"/>
          </p:cNvSpPr>
          <p:nvPr>
            <p:ph type="body" idx="1"/>
          </p:nvPr>
        </p:nvSpPr>
        <p:spPr>
          <a:xfrm>
            <a:off x="915427" y="2088320"/>
            <a:ext cx="3600326"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685346" y="2912232"/>
            <a:ext cx="3830406" cy="287896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4859230" y="2088320"/>
            <a:ext cx="3591437"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4629150" y="2912232"/>
            <a:ext cx="3821518" cy="287896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2/18/2026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862243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5BCAD085-E8A6-8845-BD4E-CB4CCA059FC4}" type="datetimeFigureOut">
              <a:rPr lang="en-US" smtClean="0"/>
              <a:t>2/18/2026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845627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2/18/2026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0077545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2949178" cy="2362200"/>
          </a:xfrm>
        </p:spPr>
        <p:txBody>
          <a:bodyPr anchor="b">
            <a:normAutofit/>
          </a:bodyPr>
          <a:lstStyle>
            <a:lvl1pPr>
              <a:defRPr sz="2800"/>
            </a:lvl1pPr>
          </a:lstStyle>
          <a:p>
            <a:r>
              <a:rPr lang="fr-FR"/>
              <a:t>Modifiez le style du titre</a:t>
            </a:r>
            <a:endParaRPr lang="en-US" dirty="0"/>
          </a:p>
        </p:txBody>
      </p:sp>
      <p:sp>
        <p:nvSpPr>
          <p:cNvPr id="3" name="Content Placeholder 2"/>
          <p:cNvSpPr>
            <a:spLocks noGrp="1"/>
          </p:cNvSpPr>
          <p:nvPr>
            <p:ph idx="1"/>
          </p:nvPr>
        </p:nvSpPr>
        <p:spPr>
          <a:xfrm>
            <a:off x="3808548" y="609600"/>
            <a:ext cx="4642119" cy="5181600"/>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687921" y="2971801"/>
            <a:ext cx="2949178"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BCAD085-E8A6-8845-BD4E-CB4CCA059FC4}" type="datetimeFigureOut">
              <a:rPr lang="en-US" smtClean="0"/>
              <a:t>2/18/2026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795069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687921" y="609600"/>
            <a:ext cx="4167603" cy="2362200"/>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5249932" y="758881"/>
            <a:ext cx="2966938"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a:p>
        </p:txBody>
      </p:sp>
      <p:sp>
        <p:nvSpPr>
          <p:cNvPr id="4" name="Text Placeholder 3"/>
          <p:cNvSpPr>
            <a:spLocks noGrp="1"/>
          </p:cNvSpPr>
          <p:nvPr>
            <p:ph type="body" sz="half" idx="2"/>
          </p:nvPr>
        </p:nvSpPr>
        <p:spPr>
          <a:xfrm>
            <a:off x="685346" y="2971800"/>
            <a:ext cx="4171242"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5BCAD085-E8A6-8845-BD4E-CB4CCA059FC4}" type="datetimeFigureOut">
              <a:rPr lang="en-US" smtClean="0"/>
              <a:t>2/18/2026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937713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347" y="609601"/>
            <a:ext cx="7765321" cy="1326321"/>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685346" y="2096064"/>
            <a:ext cx="7765322" cy="3695136"/>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5759052" y="5883276"/>
            <a:ext cx="20574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5BCAD085-E8A6-8845-BD4E-CB4CCA059FC4}" type="datetimeFigureOut">
              <a:rPr lang="en-US" smtClean="0"/>
              <a:t>2/18/2026</a:t>
            </a:fld>
            <a:endParaRPr lang="en-US"/>
          </a:p>
        </p:txBody>
      </p:sp>
      <p:sp>
        <p:nvSpPr>
          <p:cNvPr id="5" name="Footer Placeholder 4"/>
          <p:cNvSpPr>
            <a:spLocks noGrp="1"/>
          </p:cNvSpPr>
          <p:nvPr>
            <p:ph type="ftr" sz="quarter" idx="3"/>
          </p:nvPr>
        </p:nvSpPr>
        <p:spPr>
          <a:xfrm>
            <a:off x="685346" y="5883276"/>
            <a:ext cx="5004649"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885509" y="5883276"/>
            <a:ext cx="565159"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C1FF6DA9-008F-8B48-92A6-B652298478BF}" type="slidenum">
              <a:rPr lang="en-US" smtClean="0"/>
              <a:t>‹N°›</a:t>
            </a:fld>
            <a:endParaRPr lang="en-US"/>
          </a:p>
        </p:txBody>
      </p:sp>
    </p:spTree>
    <p:extLst>
      <p:ext uri="{BB962C8B-B14F-4D97-AF65-F5344CB8AC3E}">
        <p14:creationId xmlns:p14="http://schemas.microsoft.com/office/powerpoint/2010/main" val="108978228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28800" y="762000"/>
            <a:ext cx="5410200" cy="3268520"/>
          </a:xfrm>
        </p:spPr>
        <p:txBody>
          <a:bodyPr vert="horz" lIns="91440" tIns="45720" rIns="91440" bIns="45720" rtlCol="0">
            <a:normAutofit fontScale="90000"/>
          </a:bodyPr>
          <a:lstStyle/>
          <a:p>
            <a:pPr algn="l" defTabSz="914400">
              <a:lnSpc>
                <a:spcPct val="90000"/>
              </a:lnSpc>
            </a:pPr>
            <a:br>
              <a:rPr lang="en-US" sz="3300" b="1" kern="1200" dirty="0">
                <a:solidFill>
                  <a:srgbClr val="FFFFFF"/>
                </a:solidFill>
                <a:latin typeface="Aptos ExtraBold" panose="020B0004020202020204" pitchFamily="34" charset="0"/>
              </a:rPr>
            </a:br>
            <a:br>
              <a:rPr lang="en-US" sz="3300" b="1" kern="1200" dirty="0">
                <a:solidFill>
                  <a:srgbClr val="FFFFFF"/>
                </a:solidFill>
                <a:latin typeface="Aptos ExtraBold" panose="020B0004020202020204" pitchFamily="34" charset="0"/>
              </a:rPr>
            </a:br>
            <a:r>
              <a:rPr lang="en-US" sz="3300" b="1" kern="1200" cap="none" dirty="0" err="1">
                <a:solidFill>
                  <a:srgbClr val="FFFFFF"/>
                </a:solidFill>
                <a:latin typeface="Aptos ExtraBold" panose="020B0004020202020204" pitchFamily="34" charset="0"/>
              </a:rPr>
              <a:t>Présentation</a:t>
            </a:r>
            <a:br>
              <a:rPr lang="en-US" sz="3300" b="1" kern="1200" cap="none" dirty="0">
                <a:solidFill>
                  <a:srgbClr val="FFFFFF"/>
                </a:solidFill>
                <a:latin typeface="Aptos ExtraBold" panose="020B0004020202020204" pitchFamily="34" charset="0"/>
              </a:rPr>
            </a:br>
            <a:r>
              <a:rPr lang="en-US" sz="3300" b="1" kern="1200" cap="none" dirty="0">
                <a:solidFill>
                  <a:srgbClr val="FFFFFF"/>
                </a:solidFill>
                <a:latin typeface="Aptos ExtraBold" panose="020B0004020202020204" pitchFamily="34" charset="0"/>
              </a:rPr>
              <a:t>du rapport</a:t>
            </a:r>
            <a:br>
              <a:rPr lang="en-US" sz="3300" b="1" kern="1200" dirty="0">
                <a:solidFill>
                  <a:srgbClr val="FFFFFF"/>
                </a:solidFill>
                <a:latin typeface="Aptos ExtraBold" panose="020B0004020202020204" pitchFamily="34" charset="0"/>
              </a:rPr>
            </a:br>
            <a:br>
              <a:rPr lang="en-US" sz="3300" b="1" kern="1200" dirty="0">
                <a:solidFill>
                  <a:srgbClr val="FFFFFF"/>
                </a:solidFill>
                <a:latin typeface="Aptos ExtraBold" panose="020B0004020202020204" pitchFamily="34" charset="0"/>
              </a:rPr>
            </a:br>
            <a:r>
              <a:rPr lang="en-US" sz="4000" b="1" kern="1200" dirty="0" err="1">
                <a:solidFill>
                  <a:srgbClr val="FFFFFF"/>
                </a:solidFill>
                <a:latin typeface="Aptos ExtraBold" panose="020B0004020202020204" pitchFamily="34" charset="0"/>
              </a:rPr>
              <a:t>Risques</a:t>
            </a:r>
            <a:r>
              <a:rPr lang="en-US" sz="4000" b="1" kern="1200" dirty="0">
                <a:solidFill>
                  <a:srgbClr val="FFFFFF"/>
                </a:solidFill>
                <a:latin typeface="Aptos ExtraBold" panose="020B0004020202020204" pitchFamily="34" charset="0"/>
              </a:rPr>
              <a:t> financiers </a:t>
            </a:r>
            <a:br>
              <a:rPr lang="en-US" sz="4000" b="1" kern="1200" dirty="0">
                <a:solidFill>
                  <a:srgbClr val="FFFFFF"/>
                </a:solidFill>
                <a:latin typeface="Aptos ExtraBold" panose="020B0004020202020204" pitchFamily="34" charset="0"/>
              </a:rPr>
            </a:br>
            <a:r>
              <a:rPr lang="en-US" sz="4000" b="1" kern="1200" dirty="0">
                <a:solidFill>
                  <a:srgbClr val="FFFFFF"/>
                </a:solidFill>
                <a:latin typeface="Aptos ExtraBold" panose="020B0004020202020204" pitchFamily="34" charset="0"/>
              </a:rPr>
              <a:t>et </a:t>
            </a:r>
            <a:r>
              <a:rPr lang="en-US" sz="4000" b="1" kern="1200" dirty="0" err="1">
                <a:solidFill>
                  <a:srgbClr val="FFFFFF"/>
                </a:solidFill>
                <a:latin typeface="Aptos ExtraBold" panose="020B0004020202020204" pitchFamily="34" charset="0"/>
              </a:rPr>
              <a:t>tarifaires</a:t>
            </a:r>
            <a:br>
              <a:rPr lang="en-US" sz="4000" b="1" kern="1200" dirty="0">
                <a:solidFill>
                  <a:srgbClr val="FFFFFF"/>
                </a:solidFill>
                <a:latin typeface="Aptos ExtraBold" panose="020B0004020202020204" pitchFamily="34" charset="0"/>
              </a:rPr>
            </a:br>
            <a:r>
              <a:rPr lang="en-US" sz="4000" b="1" kern="1200" dirty="0">
                <a:solidFill>
                  <a:srgbClr val="FFFFFF"/>
                </a:solidFill>
                <a:latin typeface="Aptos ExtraBold" panose="020B0004020202020204" pitchFamily="34" charset="0"/>
              </a:rPr>
              <a:t>du Plan </a:t>
            </a:r>
            <a:r>
              <a:rPr lang="en-US" sz="4000" b="1" kern="1200" dirty="0" err="1">
                <a:solidFill>
                  <a:srgbClr val="FFFFFF"/>
                </a:solidFill>
                <a:latin typeface="Aptos ExtraBold" panose="020B0004020202020204" pitchFamily="34" charset="0"/>
              </a:rPr>
              <a:t>d’action</a:t>
            </a:r>
            <a:r>
              <a:rPr lang="en-US" sz="4000" b="1" kern="1200" dirty="0">
                <a:solidFill>
                  <a:srgbClr val="FFFFFF"/>
                </a:solidFill>
                <a:latin typeface="Aptos ExtraBold" panose="020B0004020202020204" pitchFamily="34" charset="0"/>
              </a:rPr>
              <a:t> 2035</a:t>
            </a:r>
            <a:br>
              <a:rPr lang="en-US" sz="4000" b="1" kern="1200" dirty="0">
                <a:solidFill>
                  <a:srgbClr val="FFFFFF"/>
                </a:solidFill>
                <a:latin typeface="Aptos ExtraBold" panose="020B0004020202020204" pitchFamily="34" charset="0"/>
              </a:rPr>
            </a:br>
            <a:r>
              <a:rPr lang="en-US" sz="4000" b="1" kern="1200" dirty="0" err="1">
                <a:solidFill>
                  <a:srgbClr val="FFFFFF"/>
                </a:solidFill>
                <a:latin typeface="Aptos ExtraBold" panose="020B0004020202020204" pitchFamily="34" charset="0"/>
              </a:rPr>
              <a:t>d’Hydro</a:t>
            </a:r>
            <a:r>
              <a:rPr lang="en-US" sz="4000" b="1" kern="1200" dirty="0">
                <a:solidFill>
                  <a:srgbClr val="FFFFFF"/>
                </a:solidFill>
                <a:latin typeface="Aptos ExtraBold" panose="020B0004020202020204" pitchFamily="34" charset="0"/>
              </a:rPr>
              <a:t>-Québec</a:t>
            </a:r>
          </a:p>
        </p:txBody>
      </p:sp>
      <p:pic>
        <p:nvPicPr>
          <p:cNvPr id="18" name="Image 17" descr="Une image contenant Police, texte, Graphique, logo&#10;&#10;Le contenu généré par l’IA peut être incorrect.">
            <a:extLst>
              <a:ext uri="{FF2B5EF4-FFF2-40B4-BE49-F238E27FC236}">
                <a16:creationId xmlns:a16="http://schemas.microsoft.com/office/drawing/2014/main" id="{200D73F7-7CC7-600C-D9BC-1313C32105B0}"/>
              </a:ext>
            </a:extLst>
          </p:cNvPr>
          <p:cNvPicPr>
            <a:picLocks noChangeAspect="1"/>
          </p:cNvPicPr>
          <p:nvPr/>
        </p:nvPicPr>
        <p:blipFill>
          <a:blip r:embed="rId2"/>
          <a:stretch>
            <a:fillRect/>
          </a:stretch>
        </p:blipFill>
        <p:spPr>
          <a:xfrm>
            <a:off x="1905000" y="4800600"/>
            <a:ext cx="3155951" cy="1066800"/>
          </a:xfrm>
          <a:prstGeom prst="rect">
            <a:avLst/>
          </a:prstGeom>
        </p:spPr>
      </p:pic>
      <p:sp>
        <p:nvSpPr>
          <p:cNvPr id="21" name="ZoneTexte 20">
            <a:extLst>
              <a:ext uri="{FF2B5EF4-FFF2-40B4-BE49-F238E27FC236}">
                <a16:creationId xmlns:a16="http://schemas.microsoft.com/office/drawing/2014/main" id="{1ACA51F3-416C-040F-1CB3-20EABE7AF6B3}"/>
              </a:ext>
            </a:extLst>
          </p:cNvPr>
          <p:cNvSpPr txBox="1"/>
          <p:nvPr/>
        </p:nvSpPr>
        <p:spPr>
          <a:xfrm>
            <a:off x="1828800" y="392668"/>
            <a:ext cx="4328160" cy="369332"/>
          </a:xfrm>
          <a:prstGeom prst="rect">
            <a:avLst/>
          </a:prstGeom>
          <a:noFill/>
        </p:spPr>
        <p:txBody>
          <a:bodyPr wrap="square">
            <a:spAutoFit/>
          </a:bodyPr>
          <a:lstStyle/>
          <a:p>
            <a:r>
              <a:rPr lang="en-US" sz="1800" b="1" kern="1200">
                <a:solidFill>
                  <a:srgbClr val="FFFFFF"/>
                </a:solidFill>
                <a:latin typeface="Aptos ExtraBold" panose="020B0004020202020204" pitchFamily="34" charset="0"/>
              </a:rPr>
              <a:t>WEBINAIRE</a:t>
            </a:r>
            <a:endParaRPr lang="fr-CA"/>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5FD62AD-1E80-45A8-A850-2D23F487CE7F}"/>
              </a:ext>
            </a:extLst>
          </p:cNvPr>
          <p:cNvSpPr>
            <a:spLocks noGrp="1"/>
          </p:cNvSpPr>
          <p:nvPr>
            <p:ph type="title"/>
          </p:nvPr>
        </p:nvSpPr>
        <p:spPr>
          <a:xfrm>
            <a:off x="685347" y="609601"/>
            <a:ext cx="7765321" cy="685799"/>
          </a:xfrm>
        </p:spPr>
        <p:txBody>
          <a:bodyPr>
            <a:normAutofit/>
          </a:bodyPr>
          <a:lstStyle/>
          <a:p>
            <a:r>
              <a:rPr lang="fr-CA" sz="2400">
                <a:latin typeface="Aptos" panose="020B0004020202020204" pitchFamily="34" charset="0"/>
              </a:rPr>
              <a:t>Les Constats</a:t>
            </a:r>
          </a:p>
        </p:txBody>
      </p:sp>
      <p:sp>
        <p:nvSpPr>
          <p:cNvPr id="3" name="Espace réservé du contenu 2">
            <a:extLst>
              <a:ext uri="{FF2B5EF4-FFF2-40B4-BE49-F238E27FC236}">
                <a16:creationId xmlns:a16="http://schemas.microsoft.com/office/drawing/2014/main" id="{8E27FB7F-C08A-4F6E-93EC-D00105D41D04}"/>
              </a:ext>
            </a:extLst>
          </p:cNvPr>
          <p:cNvSpPr>
            <a:spLocks noGrp="1"/>
          </p:cNvSpPr>
          <p:nvPr>
            <p:ph idx="1"/>
          </p:nvPr>
        </p:nvSpPr>
        <p:spPr>
          <a:xfrm>
            <a:off x="685346" y="1447800"/>
            <a:ext cx="7620454" cy="4343400"/>
          </a:xfrm>
        </p:spPr>
        <p:txBody>
          <a:bodyPr>
            <a:normAutofit lnSpcReduction="10000"/>
          </a:bodyPr>
          <a:lstStyle/>
          <a:p>
            <a:r>
              <a:rPr lang="fr-CA" b="1">
                <a:latin typeface="Aptos" panose="020B0004020202020204" pitchFamily="34" charset="0"/>
              </a:rPr>
              <a:t>1</a:t>
            </a:r>
            <a:r>
              <a:rPr lang="fr-CA" b="1" baseline="30000">
                <a:latin typeface="Aptos" panose="020B0004020202020204" pitchFamily="34" charset="0"/>
              </a:rPr>
              <a:t>ER</a:t>
            </a:r>
            <a:r>
              <a:rPr lang="fr-CA" b="1">
                <a:latin typeface="Aptos" panose="020B0004020202020204" pitchFamily="34" charset="0"/>
              </a:rPr>
              <a:t> CONSTAT</a:t>
            </a:r>
          </a:p>
          <a:p>
            <a:pPr marL="0" indent="0">
              <a:buNone/>
            </a:pPr>
            <a:r>
              <a:rPr lang="fr-CA">
                <a:effectLst/>
                <a:latin typeface="Aptos" panose="020B0004020202020204" pitchFamily="34" charset="0"/>
              </a:rPr>
              <a:t>La planification financière d’Hydro-Québec repose sur l’hypothèse que la croissance de ses ventes prévue à l’horizon 2035 se réalisera à 100 %.  Ça n’arrivera pas.</a:t>
            </a:r>
          </a:p>
          <a:p>
            <a:r>
              <a:rPr lang="fr-CA" b="1">
                <a:effectLst/>
                <a:latin typeface="Aptos" panose="020B0004020202020204" pitchFamily="34" charset="0"/>
              </a:rPr>
              <a:t>2</a:t>
            </a:r>
            <a:r>
              <a:rPr lang="fr-CA" b="1" baseline="30000">
                <a:effectLst/>
                <a:latin typeface="Aptos" panose="020B0004020202020204" pitchFamily="34" charset="0"/>
              </a:rPr>
              <a:t>E</a:t>
            </a:r>
            <a:r>
              <a:rPr lang="fr-CA" b="1">
                <a:effectLst/>
                <a:latin typeface="Aptos" panose="020B0004020202020204" pitchFamily="34" charset="0"/>
              </a:rPr>
              <a:t> CONSTAT</a:t>
            </a:r>
          </a:p>
          <a:p>
            <a:pPr marL="0" indent="0">
              <a:buNone/>
            </a:pPr>
            <a:r>
              <a:rPr lang="fr-CA">
                <a:effectLst/>
                <a:latin typeface="Aptos" panose="020B0004020202020204" pitchFamily="34" charset="0"/>
              </a:rPr>
              <a:t>Même en simulant la croissance maximale des revenus qu’il est possible d’anticiper (basée sur la réalisation à 100 % de toutes les hypothèses d’Hydro-Québec), les revenus atteindraient 26 480 M$ en 2035, ce qui est nettement inférieur à la croissance des coûts engendrés par le déploiement du Plan d’action, estimés à 32 600 M$ en 2035.</a:t>
            </a:r>
            <a:endParaRPr lang="fr-CA">
              <a:latin typeface="Aptos" panose="020B0004020202020204" pitchFamily="34" charset="0"/>
            </a:endParaRPr>
          </a:p>
        </p:txBody>
      </p:sp>
    </p:spTree>
    <p:extLst>
      <p:ext uri="{BB962C8B-B14F-4D97-AF65-F5344CB8AC3E}">
        <p14:creationId xmlns:p14="http://schemas.microsoft.com/office/powerpoint/2010/main" val="22901235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B679EB-2E5F-4FA1-8E39-B68519070DBB}"/>
              </a:ext>
            </a:extLst>
          </p:cNvPr>
          <p:cNvSpPr>
            <a:spLocks noGrp="1"/>
          </p:cNvSpPr>
          <p:nvPr>
            <p:ph type="title"/>
          </p:nvPr>
        </p:nvSpPr>
        <p:spPr>
          <a:xfrm>
            <a:off x="685347" y="609601"/>
            <a:ext cx="7765321" cy="609599"/>
          </a:xfrm>
        </p:spPr>
        <p:txBody>
          <a:bodyPr>
            <a:normAutofit/>
          </a:bodyPr>
          <a:lstStyle/>
          <a:p>
            <a:r>
              <a:rPr lang="fr-CA" sz="2400">
                <a:latin typeface="Aptos" panose="020B0004020202020204" pitchFamily="34" charset="0"/>
              </a:rPr>
              <a:t>Les Constats (suite)</a:t>
            </a:r>
          </a:p>
        </p:txBody>
      </p:sp>
      <p:sp>
        <p:nvSpPr>
          <p:cNvPr id="3" name="Espace réservé du contenu 2">
            <a:extLst>
              <a:ext uri="{FF2B5EF4-FFF2-40B4-BE49-F238E27FC236}">
                <a16:creationId xmlns:a16="http://schemas.microsoft.com/office/drawing/2014/main" id="{A4EFCFA1-D6A1-45B0-9C7B-CE2B055B8E2D}"/>
              </a:ext>
            </a:extLst>
          </p:cNvPr>
          <p:cNvSpPr>
            <a:spLocks noGrp="1"/>
          </p:cNvSpPr>
          <p:nvPr>
            <p:ph idx="1"/>
          </p:nvPr>
        </p:nvSpPr>
        <p:spPr>
          <a:xfrm>
            <a:off x="685346" y="1219200"/>
            <a:ext cx="7468054" cy="4572000"/>
          </a:xfrm>
        </p:spPr>
        <p:txBody>
          <a:bodyPr/>
          <a:lstStyle/>
          <a:p>
            <a:r>
              <a:rPr lang="fr-CA" b="1">
                <a:latin typeface="Aptos" panose="020B0004020202020204" pitchFamily="34" charset="0"/>
              </a:rPr>
              <a:t>3</a:t>
            </a:r>
            <a:r>
              <a:rPr lang="fr-CA" b="1" baseline="30000">
                <a:latin typeface="Aptos" panose="020B0004020202020204" pitchFamily="34" charset="0"/>
              </a:rPr>
              <a:t>E</a:t>
            </a:r>
            <a:r>
              <a:rPr lang="fr-CA" b="1">
                <a:latin typeface="Aptos" panose="020B0004020202020204" pitchFamily="34" charset="0"/>
              </a:rPr>
              <a:t> CONSTAT</a:t>
            </a:r>
          </a:p>
          <a:p>
            <a:pPr marL="0" indent="0">
              <a:buNone/>
            </a:pPr>
            <a:r>
              <a:rPr lang="fr-CA">
                <a:effectLst/>
                <a:latin typeface="Aptos" panose="020B0004020202020204" pitchFamily="34" charset="0"/>
              </a:rPr>
              <a:t>Le moindre défaut de concrétisation de la croissance des ventes prévue par Hydro-Québec se traduira par des augmentations tarifaires plus élevées, voire beaucoup plus élevées que ce qui est annoncé, les coûts additionnels (numérateur) devant être récupérés sur une moins grande quantité de kWh vendus (dénominateur). </a:t>
            </a:r>
            <a:r>
              <a:rPr lang="fr-CA" b="1">
                <a:effectLst/>
                <a:latin typeface="Aptos" panose="020B0004020202020204" pitchFamily="34" charset="0"/>
              </a:rPr>
              <a:t>Il s’agit du principal risque de déraillement financier et tarifaire du Plan d’action 2035.</a:t>
            </a:r>
            <a:endParaRPr lang="fr-CA">
              <a:latin typeface="Aptos" panose="020B0004020202020204" pitchFamily="34" charset="0"/>
            </a:endParaRPr>
          </a:p>
        </p:txBody>
      </p:sp>
      <p:sp>
        <p:nvSpPr>
          <p:cNvPr id="4" name="Rectangle 3">
            <a:extLst>
              <a:ext uri="{FF2B5EF4-FFF2-40B4-BE49-F238E27FC236}">
                <a16:creationId xmlns:a16="http://schemas.microsoft.com/office/drawing/2014/main" id="{00ABDFEC-7474-5FDC-BC61-EB1A817EA895}"/>
              </a:ext>
            </a:extLst>
          </p:cNvPr>
          <p:cNvSpPr/>
          <p:nvPr/>
        </p:nvSpPr>
        <p:spPr>
          <a:xfrm>
            <a:off x="6324600" y="5257800"/>
            <a:ext cx="2286000" cy="822960"/>
          </a:xfrm>
          <a:prstGeom prst="rect">
            <a:avLst/>
          </a:prstGeom>
          <a:blipFill>
            <a:blip r:embed="rId2"/>
            <a:stretch>
              <a:fillRect/>
            </a:stretch>
          </a:blip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sz="900"/>
          </a:p>
        </p:txBody>
      </p:sp>
    </p:spTree>
    <p:extLst>
      <p:ext uri="{BB962C8B-B14F-4D97-AF65-F5344CB8AC3E}">
        <p14:creationId xmlns:p14="http://schemas.microsoft.com/office/powerpoint/2010/main" val="2437354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E1477A-80CF-418D-B9E8-0A7BB6C18D40}"/>
              </a:ext>
            </a:extLst>
          </p:cNvPr>
          <p:cNvSpPr>
            <a:spLocks noGrp="1"/>
          </p:cNvSpPr>
          <p:nvPr>
            <p:ph type="title"/>
          </p:nvPr>
        </p:nvSpPr>
        <p:spPr>
          <a:xfrm>
            <a:off x="685347" y="609601"/>
            <a:ext cx="7765321" cy="457199"/>
          </a:xfrm>
        </p:spPr>
        <p:txBody>
          <a:bodyPr>
            <a:normAutofit/>
          </a:bodyPr>
          <a:lstStyle/>
          <a:p>
            <a:r>
              <a:rPr lang="fr-CA" sz="2400">
                <a:latin typeface="Aptos" panose="020B0004020202020204" pitchFamily="34" charset="0"/>
              </a:rPr>
              <a:t>Conclusion de la 1</a:t>
            </a:r>
            <a:r>
              <a:rPr lang="fr-CA" sz="2400" baseline="30000">
                <a:latin typeface="Aptos" panose="020B0004020202020204" pitchFamily="34" charset="0"/>
              </a:rPr>
              <a:t>re</a:t>
            </a:r>
            <a:r>
              <a:rPr lang="fr-CA" sz="2400">
                <a:latin typeface="Aptos" panose="020B0004020202020204" pitchFamily="34" charset="0"/>
              </a:rPr>
              <a:t> partie</a:t>
            </a:r>
          </a:p>
        </p:txBody>
      </p:sp>
      <p:sp>
        <p:nvSpPr>
          <p:cNvPr id="3" name="Espace réservé du contenu 2">
            <a:extLst>
              <a:ext uri="{FF2B5EF4-FFF2-40B4-BE49-F238E27FC236}">
                <a16:creationId xmlns:a16="http://schemas.microsoft.com/office/drawing/2014/main" id="{73893D6C-5E32-45AD-B735-8DC008A6BF27}"/>
              </a:ext>
            </a:extLst>
          </p:cNvPr>
          <p:cNvSpPr>
            <a:spLocks noGrp="1"/>
          </p:cNvSpPr>
          <p:nvPr>
            <p:ph idx="1"/>
          </p:nvPr>
        </p:nvSpPr>
        <p:spPr>
          <a:xfrm>
            <a:off x="685346" y="1143000"/>
            <a:ext cx="7765322" cy="4648200"/>
          </a:xfrm>
        </p:spPr>
        <p:txBody>
          <a:bodyPr>
            <a:normAutofit/>
          </a:bodyPr>
          <a:lstStyle/>
          <a:p>
            <a:pPr marL="0" indent="0">
              <a:buNone/>
            </a:pPr>
            <a:r>
              <a:rPr lang="fr-CA">
                <a:effectLst/>
                <a:latin typeface="Aptos" panose="020B0004020202020204" pitchFamily="34" charset="0"/>
              </a:rPr>
              <a:t>Sera-t-il possible de générer suffisamment de revenus additionnels avec les hausses tarifaires déjà annoncées pour récupérer les coûts additionnels associés au Plan d’action 2035 ? Probablement pas, à moins qu’une proportion significative des investissements de 180 G$ annoncés ne se concrétise qu’après 2035.</a:t>
            </a:r>
          </a:p>
          <a:p>
            <a:pPr marL="0" indent="0">
              <a:buNone/>
            </a:pPr>
            <a:r>
              <a:rPr lang="fr-CA">
                <a:effectLst/>
                <a:latin typeface="Aptos" panose="020B0004020202020204" pitchFamily="34" charset="0"/>
              </a:rPr>
              <a:t>Quelles seront, en moyenne, les augmentations tarifaires requises des différents secteurs de clientèle pour couvrir les coûts du Plan d’action 2035 ? Vraisemblablement, les augmentations tarifaires cumulatives seront plus proches des résultats produits par le scénario basé sur une augmentation des volumes de vente équivalant à 50 % des prévisions de HQ, soit environ 29 % d’ici 2030 et 63 % d’ici 2035.</a:t>
            </a:r>
          </a:p>
          <a:p>
            <a:endParaRPr lang="fr-CA">
              <a:latin typeface="Aptos" panose="020B0004020202020204" pitchFamily="34" charset="0"/>
            </a:endParaRPr>
          </a:p>
        </p:txBody>
      </p:sp>
    </p:spTree>
    <p:extLst>
      <p:ext uri="{BB962C8B-B14F-4D97-AF65-F5344CB8AC3E}">
        <p14:creationId xmlns:p14="http://schemas.microsoft.com/office/powerpoint/2010/main" val="22117039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9DA058-9393-467F-A79F-0D287DB94D43}"/>
              </a:ext>
            </a:extLst>
          </p:cNvPr>
          <p:cNvSpPr>
            <a:spLocks noGrp="1"/>
          </p:cNvSpPr>
          <p:nvPr>
            <p:ph type="title"/>
          </p:nvPr>
        </p:nvSpPr>
        <p:spPr>
          <a:xfrm>
            <a:off x="685347" y="609601"/>
            <a:ext cx="7765321" cy="457199"/>
          </a:xfrm>
        </p:spPr>
        <p:txBody>
          <a:bodyPr>
            <a:normAutofit/>
          </a:bodyPr>
          <a:lstStyle/>
          <a:p>
            <a:r>
              <a:rPr lang="fr-CA" sz="2400">
                <a:latin typeface="Aptos" panose="020B0004020202020204" pitchFamily="34" charset="0"/>
              </a:rPr>
              <a:t>Conclusion de la 1</a:t>
            </a:r>
            <a:r>
              <a:rPr lang="fr-CA" sz="2400" baseline="30000">
                <a:latin typeface="Aptos" panose="020B0004020202020204" pitchFamily="34" charset="0"/>
              </a:rPr>
              <a:t>re</a:t>
            </a:r>
            <a:r>
              <a:rPr lang="fr-CA" sz="2400">
                <a:latin typeface="Aptos" panose="020B0004020202020204" pitchFamily="34" charset="0"/>
              </a:rPr>
              <a:t> partie (suite)</a:t>
            </a:r>
          </a:p>
        </p:txBody>
      </p:sp>
      <p:sp>
        <p:nvSpPr>
          <p:cNvPr id="3" name="Espace réservé du contenu 2">
            <a:extLst>
              <a:ext uri="{FF2B5EF4-FFF2-40B4-BE49-F238E27FC236}">
                <a16:creationId xmlns:a16="http://schemas.microsoft.com/office/drawing/2014/main" id="{8D9711E2-AF1D-4B45-BBC8-740983048230}"/>
              </a:ext>
            </a:extLst>
          </p:cNvPr>
          <p:cNvSpPr>
            <a:spLocks noGrp="1"/>
          </p:cNvSpPr>
          <p:nvPr>
            <p:ph idx="1"/>
          </p:nvPr>
        </p:nvSpPr>
        <p:spPr>
          <a:xfrm>
            <a:off x="838200" y="1308802"/>
            <a:ext cx="7468054" cy="4495800"/>
          </a:xfrm>
        </p:spPr>
        <p:txBody>
          <a:bodyPr/>
          <a:lstStyle/>
          <a:p>
            <a:pPr marL="0" indent="0">
              <a:buNone/>
            </a:pPr>
            <a:r>
              <a:rPr lang="fr-CA">
                <a:effectLst/>
                <a:latin typeface="Aptos" panose="020B0004020202020204" pitchFamily="34" charset="0"/>
              </a:rPr>
              <a:t>L’enjeu du partage des risques, qui sont actuellement entièrement à la charge de la clientèle, ne pourra pas être occulté indéfiniment. Hydro-Québec et le gouvernement devront notamment expliquer quel sera le plan B dans l’éventualité où une part significative des investissements serait déjà engagée, mais que la croissance des ventes prévue ne se matérialise que partiellement.</a:t>
            </a:r>
          </a:p>
          <a:p>
            <a:endParaRPr lang="fr-CA">
              <a:latin typeface="Aptos" panose="020B0004020202020204" pitchFamily="34" charset="0"/>
            </a:endParaRPr>
          </a:p>
        </p:txBody>
      </p:sp>
      <p:sp>
        <p:nvSpPr>
          <p:cNvPr id="4" name="Rectangle 3">
            <a:extLst>
              <a:ext uri="{FF2B5EF4-FFF2-40B4-BE49-F238E27FC236}">
                <a16:creationId xmlns:a16="http://schemas.microsoft.com/office/drawing/2014/main" id="{1F6CCDB3-2369-AB2C-A51B-813E9A2AC336}"/>
              </a:ext>
            </a:extLst>
          </p:cNvPr>
          <p:cNvSpPr/>
          <p:nvPr/>
        </p:nvSpPr>
        <p:spPr>
          <a:xfrm>
            <a:off x="6324600" y="5257800"/>
            <a:ext cx="2286000" cy="822960"/>
          </a:xfrm>
          <a:prstGeom prst="rect">
            <a:avLst/>
          </a:prstGeom>
          <a:blipFill>
            <a:blip r:embed="rId2"/>
            <a:stretch>
              <a:fillRect/>
            </a:stretch>
          </a:blip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sz="900"/>
          </a:p>
        </p:txBody>
      </p:sp>
    </p:spTree>
    <p:extLst>
      <p:ext uri="{BB962C8B-B14F-4D97-AF65-F5344CB8AC3E}">
        <p14:creationId xmlns:p14="http://schemas.microsoft.com/office/powerpoint/2010/main" val="7932560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A9C045-D5CE-15BD-BC05-88FE8B857A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F8EAE1-230A-4240-C07F-BD0E93C1EB71}"/>
              </a:ext>
            </a:extLst>
          </p:cNvPr>
          <p:cNvSpPr>
            <a:spLocks noGrp="1"/>
          </p:cNvSpPr>
          <p:nvPr>
            <p:ph type="title"/>
          </p:nvPr>
        </p:nvSpPr>
        <p:spPr>
          <a:xfrm>
            <a:off x="533400" y="2407920"/>
            <a:ext cx="8153400" cy="1630680"/>
          </a:xfrm>
        </p:spPr>
        <p:txBody>
          <a:bodyPr>
            <a:noAutofit/>
          </a:bodyPr>
          <a:lstStyle/>
          <a:p>
            <a:br>
              <a:rPr lang="fr-CA" sz="4400" b="1" cap="none">
                <a:solidFill>
                  <a:schemeClr val="tx2"/>
                </a:solidFill>
                <a:latin typeface="Arial"/>
              </a:rPr>
            </a:br>
            <a:r>
              <a:rPr lang="fr-CA" sz="4400" b="1" cap="none">
                <a:solidFill>
                  <a:schemeClr val="tx2"/>
                </a:solidFill>
                <a:latin typeface="Arial"/>
              </a:rPr>
              <a:t>Après le bâillon,</a:t>
            </a:r>
            <a:br>
              <a:rPr lang="fr-CA" sz="4400" b="1" cap="none">
                <a:solidFill>
                  <a:schemeClr val="tx2"/>
                </a:solidFill>
                <a:latin typeface="Arial"/>
              </a:rPr>
            </a:br>
            <a:r>
              <a:rPr lang="fr-CA" sz="4400" b="1" cap="none">
                <a:solidFill>
                  <a:schemeClr val="tx2"/>
                </a:solidFill>
                <a:latin typeface="Arial"/>
              </a:rPr>
              <a:t>la demande tarifaire</a:t>
            </a:r>
          </a:p>
        </p:txBody>
      </p:sp>
      <p:sp>
        <p:nvSpPr>
          <p:cNvPr id="6" name="Rectangle 5">
            <a:extLst>
              <a:ext uri="{FF2B5EF4-FFF2-40B4-BE49-F238E27FC236}">
                <a16:creationId xmlns:a16="http://schemas.microsoft.com/office/drawing/2014/main" id="{AB461B39-388A-14BF-29A2-D6F461CE34D6}"/>
              </a:ext>
            </a:extLst>
          </p:cNvPr>
          <p:cNvSpPr/>
          <p:nvPr/>
        </p:nvSpPr>
        <p:spPr>
          <a:xfrm>
            <a:off x="6324600" y="5257800"/>
            <a:ext cx="2286000" cy="822960"/>
          </a:xfrm>
          <a:prstGeom prst="rect">
            <a:avLst/>
          </a:prstGeom>
          <a:blipFill>
            <a:blip r:embed="rId2"/>
            <a:stretch>
              <a:fillRect/>
            </a:stretch>
          </a:blip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sz="900"/>
          </a:p>
        </p:txBody>
      </p:sp>
      <p:grpSp>
        <p:nvGrpSpPr>
          <p:cNvPr id="9" name="Groupe 8">
            <a:extLst>
              <a:ext uri="{FF2B5EF4-FFF2-40B4-BE49-F238E27FC236}">
                <a16:creationId xmlns:a16="http://schemas.microsoft.com/office/drawing/2014/main" id="{608F48E2-3571-0019-CB63-4C29360BBE33}"/>
              </a:ext>
            </a:extLst>
          </p:cNvPr>
          <p:cNvGrpSpPr/>
          <p:nvPr/>
        </p:nvGrpSpPr>
        <p:grpSpPr>
          <a:xfrm>
            <a:off x="1016425" y="1447800"/>
            <a:ext cx="7010400" cy="1031940"/>
            <a:chOff x="0" y="0"/>
            <a:chExt cx="7010400" cy="1031940"/>
          </a:xfrm>
        </p:grpSpPr>
        <p:sp>
          <p:nvSpPr>
            <p:cNvPr id="10" name="Rectangle : coins arrondis 9">
              <a:extLst>
                <a:ext uri="{FF2B5EF4-FFF2-40B4-BE49-F238E27FC236}">
                  <a16:creationId xmlns:a16="http://schemas.microsoft.com/office/drawing/2014/main" id="{AD066AB6-98B2-6A93-E276-0CF6BB01984C}"/>
                </a:ext>
              </a:extLst>
            </p:cNvPr>
            <p:cNvSpPr/>
            <p:nvPr/>
          </p:nvSpPr>
          <p:spPr>
            <a:xfrm>
              <a:off x="0" y="0"/>
              <a:ext cx="7010400" cy="1031940"/>
            </a:xfrm>
            <a:prstGeom prst="roundRect">
              <a:avLst/>
            </a:prstGeom>
            <a:solidFill>
              <a:schemeClr val="tx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fr-CA"/>
            </a:p>
          </p:txBody>
        </p:sp>
        <p:sp>
          <p:nvSpPr>
            <p:cNvPr id="11" name="Rectangle : coins arrondis 4">
              <a:extLst>
                <a:ext uri="{FF2B5EF4-FFF2-40B4-BE49-F238E27FC236}">
                  <a16:creationId xmlns:a16="http://schemas.microsoft.com/office/drawing/2014/main" id="{1A24670C-2EB4-0761-96BD-DB415073369E}"/>
                </a:ext>
              </a:extLst>
            </p:cNvPr>
            <p:cNvSpPr txBox="1"/>
            <p:nvPr/>
          </p:nvSpPr>
          <p:spPr>
            <a:xfrm>
              <a:off x="50375" y="50375"/>
              <a:ext cx="6909650" cy="9311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fr-CA" sz="4400" b="1">
                  <a:solidFill>
                    <a:schemeClr val="tx1"/>
                  </a:solidFill>
                  <a:latin typeface="Arial"/>
                </a:rPr>
                <a:t>PARTIE II</a:t>
              </a:r>
              <a:endParaRPr lang="en-US" sz="4200" kern="1200">
                <a:solidFill>
                  <a:schemeClr val="tx1"/>
                </a:solidFill>
                <a:latin typeface="Aptos SemiBold" panose="020B0004020202020204" pitchFamily="34" charset="0"/>
              </a:endParaRPr>
            </a:p>
          </p:txBody>
        </p:sp>
      </p:grpSp>
    </p:spTree>
    <p:extLst>
      <p:ext uri="{BB962C8B-B14F-4D97-AF65-F5344CB8AC3E}">
        <p14:creationId xmlns:p14="http://schemas.microsoft.com/office/powerpoint/2010/main" val="8870578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352B123-F185-4781-B17E-DF84E066152B}"/>
              </a:ext>
            </a:extLst>
          </p:cNvPr>
          <p:cNvSpPr>
            <a:spLocks noGrp="1"/>
          </p:cNvSpPr>
          <p:nvPr>
            <p:ph type="title"/>
          </p:nvPr>
        </p:nvSpPr>
        <p:spPr>
          <a:xfrm>
            <a:off x="685347" y="685800"/>
            <a:ext cx="7765321" cy="304799"/>
          </a:xfrm>
        </p:spPr>
        <p:txBody>
          <a:bodyPr>
            <a:noAutofit/>
          </a:bodyPr>
          <a:lstStyle/>
          <a:p>
            <a:r>
              <a:rPr lang="fr-CA" sz="2400">
                <a:effectLst/>
                <a:latin typeface="Aptos" panose="020B0004020202020204" pitchFamily="34" charset="0"/>
              </a:rPr>
              <a:t>La demande tarifaire</a:t>
            </a:r>
          </a:p>
        </p:txBody>
      </p:sp>
      <p:sp>
        <p:nvSpPr>
          <p:cNvPr id="3" name="Espace réservé du contenu 2">
            <a:extLst>
              <a:ext uri="{FF2B5EF4-FFF2-40B4-BE49-F238E27FC236}">
                <a16:creationId xmlns:a16="http://schemas.microsoft.com/office/drawing/2014/main" id="{B8CBE13C-FEEC-45A8-890B-4E248E5F04CE}"/>
              </a:ext>
            </a:extLst>
          </p:cNvPr>
          <p:cNvSpPr>
            <a:spLocks noGrp="1"/>
          </p:cNvSpPr>
          <p:nvPr>
            <p:ph idx="1"/>
          </p:nvPr>
        </p:nvSpPr>
        <p:spPr>
          <a:xfrm>
            <a:off x="685346" y="1371600"/>
            <a:ext cx="6782254" cy="3886200"/>
          </a:xfrm>
        </p:spPr>
        <p:txBody>
          <a:bodyPr/>
          <a:lstStyle/>
          <a:p>
            <a:pPr marL="0" indent="0">
              <a:buNone/>
            </a:pPr>
            <a:r>
              <a:rPr lang="fr-CA">
                <a:effectLst/>
                <a:latin typeface="Aptos" panose="020B0004020202020204" pitchFamily="34" charset="0"/>
              </a:rPr>
              <a:t>Hydro-Québec Distribution (HQD) requiert l’approbation de revenus requis de : </a:t>
            </a:r>
          </a:p>
          <a:p>
            <a:pPr marL="538163" indent="0"/>
            <a:r>
              <a:rPr lang="fr-CA">
                <a:effectLst/>
                <a:latin typeface="Aptos" panose="020B0004020202020204" pitchFamily="34" charset="0"/>
              </a:rPr>
              <a:t>	15 764,5 M$ en 2026</a:t>
            </a:r>
          </a:p>
          <a:p>
            <a:pPr marL="538163" indent="0"/>
            <a:r>
              <a:rPr lang="fr-CA">
                <a:effectLst/>
                <a:latin typeface="Aptos" panose="020B0004020202020204" pitchFamily="34" charset="0"/>
              </a:rPr>
              <a:t>	16 546,8 M$ en 2027 </a:t>
            </a:r>
          </a:p>
          <a:p>
            <a:pPr marL="538163" indent="0"/>
            <a:r>
              <a:rPr lang="fr-CA">
                <a:effectLst/>
                <a:latin typeface="Aptos" panose="020B0004020202020204" pitchFamily="34" charset="0"/>
              </a:rPr>
              <a:t>	17 494,5 M$ en 2028 </a:t>
            </a:r>
          </a:p>
          <a:p>
            <a:pPr marL="0" indent="0">
              <a:buNone/>
            </a:pPr>
            <a:r>
              <a:rPr lang="fr-CA">
                <a:effectLst/>
                <a:latin typeface="Aptos" panose="020B0004020202020204" pitchFamily="34" charset="0"/>
              </a:rPr>
              <a:t>Par rapport aux revenus requis de l’année 2024 (réels), soit 13 956,7 M$, il s’agirait d’une augmentation de 25,3 % (3 537,8 M$) en 4 ans, ou 5,65 % par an en moyenne.</a:t>
            </a:r>
            <a:endParaRPr lang="fr-CA">
              <a:latin typeface="Aptos" panose="020B0004020202020204" pitchFamily="34" charset="0"/>
            </a:endParaRPr>
          </a:p>
        </p:txBody>
      </p:sp>
      <p:sp>
        <p:nvSpPr>
          <p:cNvPr id="4" name="Rectangle 3">
            <a:extLst>
              <a:ext uri="{FF2B5EF4-FFF2-40B4-BE49-F238E27FC236}">
                <a16:creationId xmlns:a16="http://schemas.microsoft.com/office/drawing/2014/main" id="{E56EE671-2F37-08B2-7CF3-F35A69C2C8A3}"/>
              </a:ext>
            </a:extLst>
          </p:cNvPr>
          <p:cNvSpPr/>
          <p:nvPr/>
        </p:nvSpPr>
        <p:spPr>
          <a:xfrm>
            <a:off x="6324600" y="5257800"/>
            <a:ext cx="2286000" cy="822960"/>
          </a:xfrm>
          <a:prstGeom prst="rect">
            <a:avLst/>
          </a:prstGeom>
          <a:blipFill>
            <a:blip r:embed="rId2"/>
            <a:stretch>
              <a:fillRect/>
            </a:stretch>
          </a:blip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sz="900"/>
          </a:p>
        </p:txBody>
      </p:sp>
    </p:spTree>
    <p:extLst>
      <p:ext uri="{BB962C8B-B14F-4D97-AF65-F5344CB8AC3E}">
        <p14:creationId xmlns:p14="http://schemas.microsoft.com/office/powerpoint/2010/main" val="9555877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EE298D-A407-4A85-9920-F348DCFD5BEC}"/>
              </a:ext>
            </a:extLst>
          </p:cNvPr>
          <p:cNvSpPr>
            <a:spLocks noGrp="1"/>
          </p:cNvSpPr>
          <p:nvPr>
            <p:ph type="title"/>
          </p:nvPr>
        </p:nvSpPr>
        <p:spPr>
          <a:xfrm>
            <a:off x="685347" y="609601"/>
            <a:ext cx="7765321" cy="457199"/>
          </a:xfrm>
        </p:spPr>
        <p:txBody>
          <a:bodyPr>
            <a:normAutofit/>
          </a:bodyPr>
          <a:lstStyle/>
          <a:p>
            <a:r>
              <a:rPr lang="fr-CA" sz="2400">
                <a:latin typeface="Aptos" panose="020B0004020202020204" pitchFamily="34" charset="0"/>
              </a:rPr>
              <a:t>La demande tarifaire</a:t>
            </a:r>
          </a:p>
        </p:txBody>
      </p:sp>
      <p:graphicFrame>
        <p:nvGraphicFramePr>
          <p:cNvPr id="6" name="Espace réservé du contenu 5">
            <a:extLst>
              <a:ext uri="{FF2B5EF4-FFF2-40B4-BE49-F238E27FC236}">
                <a16:creationId xmlns:a16="http://schemas.microsoft.com/office/drawing/2014/main" id="{1D634808-D36B-4A3A-AA0B-6A50D42ADE48}"/>
              </a:ext>
            </a:extLst>
          </p:cNvPr>
          <p:cNvGraphicFramePr>
            <a:graphicFrameLocks noGrp="1"/>
          </p:cNvGraphicFramePr>
          <p:nvPr>
            <p:ph idx="1"/>
            <p:extLst>
              <p:ext uri="{D42A27DB-BD31-4B8C-83A1-F6EECF244321}">
                <p14:modId xmlns:p14="http://schemas.microsoft.com/office/powerpoint/2010/main" val="2211207469"/>
              </p:ext>
            </p:extLst>
          </p:nvPr>
        </p:nvGraphicFramePr>
        <p:xfrm>
          <a:off x="609601" y="1066800"/>
          <a:ext cx="7841068" cy="5424868"/>
        </p:xfrm>
        <a:graphic>
          <a:graphicData uri="http://schemas.openxmlformats.org/drawingml/2006/table">
            <a:tbl>
              <a:tblPr>
                <a:tableStyleId>{5C22544A-7EE6-4342-B048-85BDC9FD1C3A}</a:tableStyleId>
              </a:tblPr>
              <a:tblGrid>
                <a:gridCol w="7841068">
                  <a:extLst>
                    <a:ext uri="{9D8B030D-6E8A-4147-A177-3AD203B41FA5}">
                      <a16:colId xmlns:a16="http://schemas.microsoft.com/office/drawing/2014/main" val="4169787234"/>
                    </a:ext>
                  </a:extLst>
                </a:gridCol>
              </a:tblGrid>
              <a:tr h="5424868">
                <a:tc>
                  <a:txBody>
                    <a:bodyPr/>
                    <a:lstStyle/>
                    <a:p>
                      <a:pPr marL="0" lvl="0" indent="0" algn="l">
                        <a:lnSpc>
                          <a:spcPct val="115000"/>
                        </a:lnSpc>
                        <a:spcAft>
                          <a:spcPts val="0"/>
                        </a:spcAft>
                        <a:buFont typeface="Symbol" panose="05050102010706020507" pitchFamily="18" charset="2"/>
                        <a:buNone/>
                      </a:pPr>
                      <a:endParaRPr lang="fr-CA" sz="2000" kern="100">
                        <a:noFill/>
                        <a:effectLst/>
                        <a:latin typeface="Aptos" panose="020B0004020202020204" pitchFamily="34" charset="0"/>
                      </a:endParaRPr>
                    </a:p>
                    <a:p>
                      <a:pPr marL="342900" lvl="0" indent="-342900" algn="l">
                        <a:lnSpc>
                          <a:spcPct val="115000"/>
                        </a:lnSpc>
                        <a:spcAft>
                          <a:spcPts val="0"/>
                        </a:spcAft>
                        <a:buFont typeface="Arial" panose="020B0604020202020204" pitchFamily="34" charset="0"/>
                        <a:buChar char="•"/>
                      </a:pPr>
                      <a:r>
                        <a:rPr lang="fr-CA" sz="2000" kern="100">
                          <a:solidFill>
                            <a:schemeClr val="tx1"/>
                          </a:solidFill>
                          <a:effectLst/>
                          <a:latin typeface="Aptos" panose="020B0004020202020204" pitchFamily="34" charset="0"/>
                        </a:rPr>
                        <a:t>Les achats d’électricité, en hausse de 15,4 % (1 268 M$) en 3 ans</a:t>
                      </a:r>
                      <a:endParaRPr lang="fr-CA" sz="2000" kern="100">
                        <a:noFill/>
                        <a:effectLst/>
                        <a:latin typeface="Aptos" panose="020B0004020202020204" pitchFamily="34" charset="0"/>
                      </a:endParaRPr>
                    </a:p>
                    <a:p>
                      <a:pPr marL="342900" lvl="0" indent="-342900" algn="l">
                        <a:lnSpc>
                          <a:spcPct val="115000"/>
                        </a:lnSpc>
                        <a:spcAft>
                          <a:spcPts val="0"/>
                        </a:spcAft>
                        <a:buFont typeface="Arial" panose="020B0604020202020204" pitchFamily="34" charset="0"/>
                        <a:buChar char="•"/>
                      </a:pPr>
                      <a:r>
                        <a:rPr lang="fr-CA" sz="2000" kern="100">
                          <a:solidFill>
                            <a:schemeClr val="tx1"/>
                          </a:solidFill>
                          <a:effectLst/>
                          <a:latin typeface="Aptos" panose="020B0004020202020204" pitchFamily="34" charset="0"/>
                        </a:rPr>
                        <a:t>et de 25,2 % en 4 ans;</a:t>
                      </a:r>
                    </a:p>
                    <a:p>
                      <a:pPr marL="342900" lvl="0" indent="-342900" algn="l">
                        <a:lnSpc>
                          <a:spcPct val="115000"/>
                        </a:lnSpc>
                        <a:spcAft>
                          <a:spcPts val="0"/>
                        </a:spcAft>
                        <a:buFont typeface="Arial" panose="020B0604020202020204" pitchFamily="34" charset="0"/>
                        <a:buChar char="•"/>
                      </a:pPr>
                      <a:r>
                        <a:rPr lang="fr-CA" sz="2000" kern="100">
                          <a:solidFill>
                            <a:schemeClr val="tx1"/>
                          </a:solidFill>
                          <a:effectLst/>
                          <a:latin typeface="Aptos" panose="020B0004020202020204" pitchFamily="34" charset="0"/>
                        </a:rPr>
                        <a:t>Le service de transport, en hausse de 11,2 % (353 M$) en 3 ans;</a:t>
                      </a:r>
                    </a:p>
                    <a:p>
                      <a:pPr marL="342900" lvl="0" indent="-342900" algn="l">
                        <a:lnSpc>
                          <a:spcPct val="115000"/>
                        </a:lnSpc>
                        <a:spcAft>
                          <a:spcPts val="0"/>
                        </a:spcAft>
                        <a:buFont typeface="Arial" panose="020B0604020202020204" pitchFamily="34" charset="0"/>
                        <a:buChar char="•"/>
                      </a:pPr>
                      <a:r>
                        <a:rPr lang="fr-CA" sz="2000" kern="100">
                          <a:solidFill>
                            <a:schemeClr val="tx1"/>
                          </a:solidFill>
                          <a:effectLst/>
                          <a:latin typeface="Aptos" panose="020B0004020202020204" pitchFamily="34" charset="0"/>
                        </a:rPr>
                        <a:t>Les coûts de distribution et des services à la clientèle, en hausse de 25 % (866,5 M$) en 3 ans, dont 12,4 % (237,8 M$) pour les charges d’exploitation et 50,5 % (379 M$) pour les charges d’amortissement, gonflées par l’augmentation de l’amortissement de nouveaux actifs réglementaires (240 M$);</a:t>
                      </a:r>
                    </a:p>
                    <a:p>
                      <a:pPr marL="342900" lvl="0" indent="-342900" algn="l">
                        <a:lnSpc>
                          <a:spcPct val="115000"/>
                        </a:lnSpc>
                        <a:spcAft>
                          <a:spcPts val="800"/>
                        </a:spcAft>
                        <a:buFont typeface="Arial" panose="020B0604020202020204" pitchFamily="34" charset="0"/>
                        <a:buChar char="•"/>
                      </a:pPr>
                      <a:r>
                        <a:rPr lang="fr-CA" sz="2000" kern="100">
                          <a:solidFill>
                            <a:schemeClr val="tx1"/>
                          </a:solidFill>
                          <a:effectLst/>
                          <a:latin typeface="Aptos" panose="020B0004020202020204" pitchFamily="34" charset="0"/>
                        </a:rPr>
                        <a:t>Le rendement sur la base de tarification, en hausse de 40 % (365 M$) sur 3 ans et de 117 % (689 M$) en 4 ans.</a:t>
                      </a:r>
                      <a:endParaRPr lang="fr-CA" sz="2000" kern="100">
                        <a:solidFill>
                          <a:schemeClr val="tx1"/>
                        </a:solidFill>
                        <a:effectLst/>
                        <a:latin typeface="Aptos" panose="020B0004020202020204" pitchFamily="34" charset="0"/>
                        <a:ea typeface="Calibri" panose="020F0502020204030204" pitchFamily="34" charset="0"/>
                        <a:cs typeface="Times New Roman" panose="02020603050405020304" pitchFamily="18" charset="0"/>
                      </a:endParaRPr>
                    </a:p>
                  </a:txBody>
                  <a:tcPr marL="0" marR="0" marT="0" marB="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35799546"/>
                  </a:ext>
                </a:extLst>
              </a:tr>
            </a:tbl>
          </a:graphicData>
        </a:graphic>
      </p:graphicFrame>
      <p:sp>
        <p:nvSpPr>
          <p:cNvPr id="3" name="Rectangle 2">
            <a:extLst>
              <a:ext uri="{FF2B5EF4-FFF2-40B4-BE49-F238E27FC236}">
                <a16:creationId xmlns:a16="http://schemas.microsoft.com/office/drawing/2014/main" id="{D8FD6A70-AD31-F415-E7D6-CCFC5CD9EB7E}"/>
              </a:ext>
            </a:extLst>
          </p:cNvPr>
          <p:cNvSpPr/>
          <p:nvPr/>
        </p:nvSpPr>
        <p:spPr>
          <a:xfrm>
            <a:off x="6324600" y="5257800"/>
            <a:ext cx="2286000" cy="822960"/>
          </a:xfrm>
          <a:prstGeom prst="rect">
            <a:avLst/>
          </a:prstGeom>
          <a:blipFill>
            <a:blip r:embed="rId2"/>
            <a:stretch>
              <a:fillRect/>
            </a:stretch>
          </a:blip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sz="900"/>
          </a:p>
        </p:txBody>
      </p:sp>
    </p:spTree>
    <p:extLst>
      <p:ext uri="{BB962C8B-B14F-4D97-AF65-F5344CB8AC3E}">
        <p14:creationId xmlns:p14="http://schemas.microsoft.com/office/powerpoint/2010/main" val="11456135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27F8AEE-4E97-4FD0-8A67-9711F2D302E7}"/>
              </a:ext>
            </a:extLst>
          </p:cNvPr>
          <p:cNvSpPr>
            <a:spLocks noGrp="1"/>
          </p:cNvSpPr>
          <p:nvPr>
            <p:ph type="title"/>
          </p:nvPr>
        </p:nvSpPr>
        <p:spPr>
          <a:xfrm>
            <a:off x="685347" y="609601"/>
            <a:ext cx="7765321" cy="380999"/>
          </a:xfrm>
        </p:spPr>
        <p:txBody>
          <a:bodyPr>
            <a:normAutofit fontScale="90000"/>
          </a:bodyPr>
          <a:lstStyle/>
          <a:p>
            <a:r>
              <a:rPr lang="fr-CA" sz="2700" dirty="0">
                <a:latin typeface="Aptos" panose="020B0004020202020204" pitchFamily="34" charset="0"/>
              </a:rPr>
              <a:t>La</a:t>
            </a:r>
            <a:r>
              <a:rPr lang="fr-CA" sz="2400" dirty="0">
                <a:latin typeface="Aptos" panose="020B0004020202020204" pitchFamily="34" charset="0"/>
              </a:rPr>
              <a:t> demande tarifaire</a:t>
            </a:r>
          </a:p>
        </p:txBody>
      </p:sp>
      <p:sp>
        <p:nvSpPr>
          <p:cNvPr id="3" name="Espace réservé du contenu 2">
            <a:extLst>
              <a:ext uri="{FF2B5EF4-FFF2-40B4-BE49-F238E27FC236}">
                <a16:creationId xmlns:a16="http://schemas.microsoft.com/office/drawing/2014/main" id="{24B4125E-E897-47EC-9EB0-204089DD72FD}"/>
              </a:ext>
            </a:extLst>
          </p:cNvPr>
          <p:cNvSpPr>
            <a:spLocks noGrp="1"/>
          </p:cNvSpPr>
          <p:nvPr>
            <p:ph idx="1"/>
          </p:nvPr>
        </p:nvSpPr>
        <p:spPr>
          <a:xfrm>
            <a:off x="685346" y="1295400"/>
            <a:ext cx="7765322" cy="4800600"/>
          </a:xfrm>
        </p:spPr>
        <p:txBody>
          <a:bodyPr/>
          <a:lstStyle/>
          <a:p>
            <a:pPr marL="0" indent="0">
              <a:buNone/>
            </a:pPr>
            <a:r>
              <a:rPr lang="fr-CA" dirty="0">
                <a:effectLst/>
                <a:latin typeface="Aptos" panose="020B0004020202020204" pitchFamily="34" charset="0"/>
              </a:rPr>
              <a:t>Union des consommateurs considère que cette demande vise l’approbation des ressources financières nécessaires en 2026, 2027 et 2028 pour le déploiement du Plan d’action 2035 </a:t>
            </a:r>
            <a:r>
              <a:rPr lang="fr-CA" u="sng" dirty="0">
                <a:effectLst/>
                <a:latin typeface="Aptos" panose="020B0004020202020204" pitchFamily="34" charset="0"/>
              </a:rPr>
              <a:t>et non pas</a:t>
            </a:r>
            <a:r>
              <a:rPr lang="fr-CA" dirty="0">
                <a:effectLst/>
                <a:latin typeface="Aptos" panose="020B0004020202020204" pitchFamily="34" charset="0"/>
              </a:rPr>
              <a:t> celle des revenus qui seraient strictement nécessaires à la desserte des clients du Distributeur incluant la croissance prévisible de leurs besoins. </a:t>
            </a:r>
          </a:p>
          <a:p>
            <a:pPr marL="0" indent="0">
              <a:buNone/>
            </a:pPr>
            <a:r>
              <a:rPr lang="fr-CA" dirty="0">
                <a:effectLst/>
                <a:latin typeface="Aptos" panose="020B0004020202020204" pitchFamily="34" charset="0"/>
              </a:rPr>
              <a:t>Hydro-Québec tente de faire approuver le cadre financier de son plan d’affaires afin de le financer intégralement par les tarifs de ses clients, quelle que soit la croissance future de leurs réels besoins d’approvisionnement.</a:t>
            </a:r>
          </a:p>
          <a:p>
            <a:endParaRPr lang="fr-CA" dirty="0">
              <a:latin typeface="Aptos" panose="020B0004020202020204" pitchFamily="34" charset="0"/>
            </a:endParaRPr>
          </a:p>
        </p:txBody>
      </p:sp>
      <p:sp>
        <p:nvSpPr>
          <p:cNvPr id="4" name="Rectangle 3">
            <a:extLst>
              <a:ext uri="{FF2B5EF4-FFF2-40B4-BE49-F238E27FC236}">
                <a16:creationId xmlns:a16="http://schemas.microsoft.com/office/drawing/2014/main" id="{846CFE86-2C01-68F7-0BBC-509236412D32}"/>
              </a:ext>
            </a:extLst>
          </p:cNvPr>
          <p:cNvSpPr/>
          <p:nvPr/>
        </p:nvSpPr>
        <p:spPr>
          <a:xfrm>
            <a:off x="6324600" y="5257800"/>
            <a:ext cx="2286000" cy="822960"/>
          </a:xfrm>
          <a:prstGeom prst="rect">
            <a:avLst/>
          </a:prstGeom>
          <a:blipFill>
            <a:blip r:embed="rId2"/>
            <a:stretch>
              <a:fillRect/>
            </a:stretch>
          </a:blip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sz="900"/>
          </a:p>
        </p:txBody>
      </p:sp>
    </p:spTree>
    <p:extLst>
      <p:ext uri="{BB962C8B-B14F-4D97-AF65-F5344CB8AC3E}">
        <p14:creationId xmlns:p14="http://schemas.microsoft.com/office/powerpoint/2010/main" val="32387973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capture d’écran, ligne, Tracé&#10;&#10;Le contenu généré par l’IA peut être incorrect.">
            <a:extLst>
              <a:ext uri="{FF2B5EF4-FFF2-40B4-BE49-F238E27FC236}">
                <a16:creationId xmlns:a16="http://schemas.microsoft.com/office/drawing/2014/main" id="{32AEE1BC-E239-2878-986D-DAC7B1E72D75}"/>
              </a:ext>
            </a:extLst>
          </p:cNvPr>
          <p:cNvPicPr>
            <a:picLocks noChangeAspect="1"/>
          </p:cNvPicPr>
          <p:nvPr/>
        </p:nvPicPr>
        <p:blipFill>
          <a:blip r:embed="rId2"/>
          <a:stretch>
            <a:fillRect/>
          </a:stretch>
        </p:blipFill>
        <p:spPr>
          <a:xfrm>
            <a:off x="1973355" y="457200"/>
            <a:ext cx="5197290" cy="4503810"/>
          </a:xfrm>
          <a:prstGeom prst="rect">
            <a:avLst/>
          </a:prstGeom>
        </p:spPr>
      </p:pic>
      <p:sp>
        <p:nvSpPr>
          <p:cNvPr id="2" name="Rectangle 1">
            <a:extLst>
              <a:ext uri="{FF2B5EF4-FFF2-40B4-BE49-F238E27FC236}">
                <a16:creationId xmlns:a16="http://schemas.microsoft.com/office/drawing/2014/main" id="{20C3229A-4F25-3836-CAE2-5A7F141F08EF}"/>
              </a:ext>
            </a:extLst>
          </p:cNvPr>
          <p:cNvSpPr/>
          <p:nvPr/>
        </p:nvSpPr>
        <p:spPr>
          <a:xfrm>
            <a:off x="6324600" y="5257800"/>
            <a:ext cx="2286000" cy="822960"/>
          </a:xfrm>
          <a:prstGeom prst="rect">
            <a:avLst/>
          </a:prstGeom>
          <a:blipFill>
            <a:blip r:embed="rId3"/>
            <a:stretch>
              <a:fillRect/>
            </a:stretch>
          </a:blip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sz="900"/>
          </a:p>
        </p:txBody>
      </p:sp>
    </p:spTree>
    <p:extLst>
      <p:ext uri="{BB962C8B-B14F-4D97-AF65-F5344CB8AC3E}">
        <p14:creationId xmlns:p14="http://schemas.microsoft.com/office/powerpoint/2010/main" val="22140922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capture d’écran, ligne, Tracé&#10;&#10;Le contenu généré par l’IA peut être incorrect.">
            <a:extLst>
              <a:ext uri="{FF2B5EF4-FFF2-40B4-BE49-F238E27FC236}">
                <a16:creationId xmlns:a16="http://schemas.microsoft.com/office/drawing/2014/main" id="{694ABA4D-41FD-AB4F-F09E-97AF533E9361}"/>
              </a:ext>
            </a:extLst>
          </p:cNvPr>
          <p:cNvPicPr>
            <a:picLocks noChangeAspect="1"/>
          </p:cNvPicPr>
          <p:nvPr/>
        </p:nvPicPr>
        <p:blipFill>
          <a:blip r:embed="rId2"/>
          <a:stretch>
            <a:fillRect/>
          </a:stretch>
        </p:blipFill>
        <p:spPr>
          <a:xfrm>
            <a:off x="1207660" y="609600"/>
            <a:ext cx="6728680" cy="4172590"/>
          </a:xfrm>
          <a:prstGeom prst="rect">
            <a:avLst/>
          </a:prstGeom>
        </p:spPr>
      </p:pic>
      <p:sp>
        <p:nvSpPr>
          <p:cNvPr id="4" name="Rectangle 3">
            <a:extLst>
              <a:ext uri="{FF2B5EF4-FFF2-40B4-BE49-F238E27FC236}">
                <a16:creationId xmlns:a16="http://schemas.microsoft.com/office/drawing/2014/main" id="{066C45BD-2094-1F2F-EAB3-3C1BAC42C9AE}"/>
              </a:ext>
            </a:extLst>
          </p:cNvPr>
          <p:cNvSpPr/>
          <p:nvPr/>
        </p:nvSpPr>
        <p:spPr>
          <a:xfrm>
            <a:off x="6324600" y="5257800"/>
            <a:ext cx="2286000" cy="822960"/>
          </a:xfrm>
          <a:prstGeom prst="rect">
            <a:avLst/>
          </a:prstGeom>
          <a:blipFill>
            <a:blip r:embed="rId3"/>
            <a:stretch>
              <a:fillRect/>
            </a:stretch>
          </a:blip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sz="900"/>
          </a:p>
        </p:txBody>
      </p:sp>
    </p:spTree>
    <p:extLst>
      <p:ext uri="{BB962C8B-B14F-4D97-AF65-F5344CB8AC3E}">
        <p14:creationId xmlns:p14="http://schemas.microsoft.com/office/powerpoint/2010/main" val="21843258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sz="4000" b="1">
                <a:solidFill>
                  <a:schemeClr val="tx2"/>
                </a:solidFill>
                <a:latin typeface="Aptos" panose="020B0004020202020204" pitchFamily="34" charset="0"/>
              </a:rPr>
              <a:t>Int</a:t>
            </a:r>
            <a:r>
              <a:rPr lang="fr-CA" sz="4000" b="1" err="1">
                <a:solidFill>
                  <a:schemeClr val="tx2"/>
                </a:solidFill>
                <a:latin typeface="Aptos" panose="020B0004020202020204" pitchFamily="34" charset="0"/>
              </a:rPr>
              <a:t>ervenants</a:t>
            </a:r>
            <a:endParaRPr sz="4000" b="1">
              <a:solidFill>
                <a:schemeClr val="tx2"/>
              </a:solidFill>
              <a:latin typeface="Aptos" panose="020B0004020202020204" pitchFamily="34" charset="0"/>
            </a:endParaRPr>
          </a:p>
        </p:txBody>
      </p:sp>
      <p:graphicFrame>
        <p:nvGraphicFramePr>
          <p:cNvPr id="8" name="Content Placeholder 2">
            <a:extLst>
              <a:ext uri="{FF2B5EF4-FFF2-40B4-BE49-F238E27FC236}">
                <a16:creationId xmlns:a16="http://schemas.microsoft.com/office/drawing/2014/main" id="{26009792-2E7E-CB01-BA2C-3096E004F26A}"/>
              </a:ext>
            </a:extLst>
          </p:cNvPr>
          <p:cNvGraphicFramePr>
            <a:graphicFrameLocks noGrp="1"/>
          </p:cNvGraphicFramePr>
          <p:nvPr>
            <p:ph idx="1"/>
            <p:extLst>
              <p:ext uri="{D42A27DB-BD31-4B8C-83A1-F6EECF244321}">
                <p14:modId xmlns:p14="http://schemas.microsoft.com/office/powerpoint/2010/main" val="3147753881"/>
              </p:ext>
            </p:extLst>
          </p:nvPr>
        </p:nvGraphicFramePr>
        <p:xfrm>
          <a:off x="1056640" y="1783397"/>
          <a:ext cx="7010400" cy="3459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a:extLst>
              <a:ext uri="{FF2B5EF4-FFF2-40B4-BE49-F238E27FC236}">
                <a16:creationId xmlns:a16="http://schemas.microsoft.com/office/drawing/2014/main" id="{7F4ECC9F-1DF5-603F-30BD-144BB37A6AAA}"/>
              </a:ext>
            </a:extLst>
          </p:cNvPr>
          <p:cNvSpPr/>
          <p:nvPr/>
        </p:nvSpPr>
        <p:spPr>
          <a:xfrm>
            <a:off x="6324600" y="5257800"/>
            <a:ext cx="2286000" cy="822960"/>
          </a:xfrm>
          <a:prstGeom prst="rect">
            <a:avLst/>
          </a:prstGeom>
          <a:blipFill>
            <a:blip r:embed="rId7"/>
            <a:stretch>
              <a:fillRect/>
            </a:stretch>
          </a:blip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sz="9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3F0266-3793-4696-BB26-06BA9D0DF169}"/>
              </a:ext>
            </a:extLst>
          </p:cNvPr>
          <p:cNvSpPr>
            <a:spLocks noGrp="1"/>
          </p:cNvSpPr>
          <p:nvPr>
            <p:ph type="title"/>
          </p:nvPr>
        </p:nvSpPr>
        <p:spPr>
          <a:xfrm>
            <a:off x="685347" y="609601"/>
            <a:ext cx="7765321" cy="533399"/>
          </a:xfrm>
        </p:spPr>
        <p:txBody>
          <a:bodyPr>
            <a:normAutofit/>
          </a:bodyPr>
          <a:lstStyle/>
          <a:p>
            <a:r>
              <a:rPr lang="fr-CA" sz="2400">
                <a:latin typeface="Aptos" panose="020B0004020202020204" pitchFamily="34" charset="0"/>
              </a:rPr>
              <a:t>Conclusion 2</a:t>
            </a:r>
            <a:r>
              <a:rPr lang="fr-CA" sz="2400" baseline="30000">
                <a:latin typeface="Aptos" panose="020B0004020202020204" pitchFamily="34" charset="0"/>
              </a:rPr>
              <a:t>e</a:t>
            </a:r>
            <a:r>
              <a:rPr lang="fr-CA" sz="2400">
                <a:latin typeface="Aptos" panose="020B0004020202020204" pitchFamily="34" charset="0"/>
              </a:rPr>
              <a:t> partie</a:t>
            </a:r>
          </a:p>
        </p:txBody>
      </p:sp>
      <p:sp>
        <p:nvSpPr>
          <p:cNvPr id="3" name="Espace réservé du contenu 2">
            <a:extLst>
              <a:ext uri="{FF2B5EF4-FFF2-40B4-BE49-F238E27FC236}">
                <a16:creationId xmlns:a16="http://schemas.microsoft.com/office/drawing/2014/main" id="{3AD5EAE0-3C6A-4997-9F03-FDF57FF66EBE}"/>
              </a:ext>
            </a:extLst>
          </p:cNvPr>
          <p:cNvSpPr>
            <a:spLocks noGrp="1"/>
          </p:cNvSpPr>
          <p:nvPr>
            <p:ph idx="1"/>
          </p:nvPr>
        </p:nvSpPr>
        <p:spPr>
          <a:xfrm>
            <a:off x="685346" y="1143000"/>
            <a:ext cx="8077654" cy="4648200"/>
          </a:xfrm>
        </p:spPr>
        <p:txBody>
          <a:bodyPr/>
          <a:lstStyle/>
          <a:p>
            <a:pPr marL="0" indent="0">
              <a:buNone/>
            </a:pPr>
            <a:r>
              <a:rPr lang="fr-CA">
                <a:effectLst/>
                <a:latin typeface="Aptos" panose="020B0004020202020204" pitchFamily="34" charset="0"/>
              </a:rPr>
              <a:t>Si la Régie de l’énergie devait approuver cette demande, Hydro-Québec serait autorisée à engager des investissements sans précédent au cours des prochaines années, dont les coûts seraient récupérés en totalité dans les tarifs de ses clients québécois.</a:t>
            </a:r>
          </a:p>
          <a:p>
            <a:pPr marL="0" indent="0">
              <a:buNone/>
            </a:pPr>
            <a:r>
              <a:rPr lang="fr-CA">
                <a:effectLst/>
                <a:latin typeface="Aptos" panose="020B0004020202020204" pitchFamily="34" charset="0"/>
              </a:rPr>
              <a:t>La croissance des ventes prévue par Hydro-Québec ne se concrétisera que très partiellement de sorte que les revenus réels seront insuffisants pour couvrir les dépenses engagées. Il en résultera que des majorations additionnelles des tarifs seront nécessaires pour éponger ce manque à gagner.</a:t>
            </a:r>
          </a:p>
          <a:p>
            <a:endParaRPr lang="fr-CA">
              <a:latin typeface="Aptos" panose="020B0004020202020204" pitchFamily="34" charset="0"/>
            </a:endParaRPr>
          </a:p>
        </p:txBody>
      </p:sp>
      <p:sp>
        <p:nvSpPr>
          <p:cNvPr id="5" name="Rectangle 4">
            <a:extLst>
              <a:ext uri="{FF2B5EF4-FFF2-40B4-BE49-F238E27FC236}">
                <a16:creationId xmlns:a16="http://schemas.microsoft.com/office/drawing/2014/main" id="{37C838C7-6B5D-672B-9E5E-0DD13951DCB7}"/>
              </a:ext>
            </a:extLst>
          </p:cNvPr>
          <p:cNvSpPr/>
          <p:nvPr/>
        </p:nvSpPr>
        <p:spPr>
          <a:xfrm>
            <a:off x="6324600" y="5257800"/>
            <a:ext cx="2286000" cy="822960"/>
          </a:xfrm>
          <a:prstGeom prst="rect">
            <a:avLst/>
          </a:prstGeom>
          <a:blipFill>
            <a:blip r:embed="rId2"/>
            <a:stretch>
              <a:fillRect/>
            </a:stretch>
          </a:blip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sz="900"/>
          </a:p>
        </p:txBody>
      </p:sp>
    </p:spTree>
    <p:extLst>
      <p:ext uri="{BB962C8B-B14F-4D97-AF65-F5344CB8AC3E}">
        <p14:creationId xmlns:p14="http://schemas.microsoft.com/office/powerpoint/2010/main" val="5315601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DA90D66-1A8A-4FEA-BBBB-4C43C757CC9D}"/>
              </a:ext>
            </a:extLst>
          </p:cNvPr>
          <p:cNvSpPr>
            <a:spLocks noGrp="1"/>
          </p:cNvSpPr>
          <p:nvPr>
            <p:ph type="title"/>
          </p:nvPr>
        </p:nvSpPr>
        <p:spPr>
          <a:xfrm>
            <a:off x="685347" y="609601"/>
            <a:ext cx="7765321" cy="533399"/>
          </a:xfrm>
        </p:spPr>
        <p:txBody>
          <a:bodyPr>
            <a:normAutofit/>
          </a:bodyPr>
          <a:lstStyle/>
          <a:p>
            <a:r>
              <a:rPr lang="fr-CA" sz="2400">
                <a:latin typeface="Aptos" panose="020B0004020202020204" pitchFamily="34" charset="0"/>
              </a:rPr>
              <a:t>Conclusion de la 2</a:t>
            </a:r>
            <a:r>
              <a:rPr lang="fr-CA" sz="2400" baseline="30000">
                <a:latin typeface="Aptos" panose="020B0004020202020204" pitchFamily="34" charset="0"/>
              </a:rPr>
              <a:t>e</a:t>
            </a:r>
            <a:r>
              <a:rPr lang="fr-CA" sz="2400">
                <a:latin typeface="Aptos" panose="020B0004020202020204" pitchFamily="34" charset="0"/>
              </a:rPr>
              <a:t> partie</a:t>
            </a:r>
          </a:p>
        </p:txBody>
      </p:sp>
      <p:sp>
        <p:nvSpPr>
          <p:cNvPr id="3" name="Espace réservé du contenu 2">
            <a:extLst>
              <a:ext uri="{FF2B5EF4-FFF2-40B4-BE49-F238E27FC236}">
                <a16:creationId xmlns:a16="http://schemas.microsoft.com/office/drawing/2014/main" id="{44572462-63BF-4111-9A21-19722C0A4F46}"/>
              </a:ext>
            </a:extLst>
          </p:cNvPr>
          <p:cNvSpPr>
            <a:spLocks noGrp="1"/>
          </p:cNvSpPr>
          <p:nvPr>
            <p:ph idx="1"/>
          </p:nvPr>
        </p:nvSpPr>
        <p:spPr>
          <a:xfrm>
            <a:off x="685346" y="1295400"/>
            <a:ext cx="7620454" cy="4495800"/>
          </a:xfrm>
        </p:spPr>
        <p:txBody>
          <a:bodyPr/>
          <a:lstStyle/>
          <a:p>
            <a:pPr marL="0" indent="0">
              <a:buNone/>
            </a:pPr>
            <a:r>
              <a:rPr lang="fr-CA">
                <a:effectLst/>
                <a:latin typeface="Aptos" panose="020B0004020202020204" pitchFamily="34" charset="0"/>
              </a:rPr>
              <a:t>En l’absence d’un plan contraignant de sortie des énergies fossiles comportant des objectifs quantifiés à des échéances déterminées, le Plan d’action 2035 d’Hydro-Québec se résume à un plan d’affaires dont les risques financiers seront totalement à la charge de la collectivité. </a:t>
            </a:r>
          </a:p>
          <a:p>
            <a:pPr marL="0" indent="0">
              <a:buNone/>
            </a:pPr>
            <a:r>
              <a:rPr lang="fr-CA">
                <a:effectLst/>
                <a:latin typeface="Aptos" panose="020B0004020202020204" pitchFamily="34" charset="0"/>
              </a:rPr>
              <a:t>Aucune modalité de partage de ces risques n’est proposée.</a:t>
            </a:r>
          </a:p>
          <a:p>
            <a:endParaRPr lang="fr-CA">
              <a:latin typeface="Aptos" panose="020B0004020202020204" pitchFamily="34" charset="0"/>
            </a:endParaRPr>
          </a:p>
        </p:txBody>
      </p:sp>
      <p:sp>
        <p:nvSpPr>
          <p:cNvPr id="5" name="Rectangle 4">
            <a:extLst>
              <a:ext uri="{FF2B5EF4-FFF2-40B4-BE49-F238E27FC236}">
                <a16:creationId xmlns:a16="http://schemas.microsoft.com/office/drawing/2014/main" id="{2D944114-FB4C-E563-E675-040639369F7C}"/>
              </a:ext>
            </a:extLst>
          </p:cNvPr>
          <p:cNvSpPr/>
          <p:nvPr/>
        </p:nvSpPr>
        <p:spPr>
          <a:xfrm>
            <a:off x="6324600" y="5257800"/>
            <a:ext cx="2286000" cy="822960"/>
          </a:xfrm>
          <a:prstGeom prst="rect">
            <a:avLst/>
          </a:prstGeom>
          <a:blipFill>
            <a:blip r:embed="rId2"/>
            <a:stretch>
              <a:fillRect/>
            </a:stretch>
          </a:blip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sz="900"/>
          </a:p>
        </p:txBody>
      </p:sp>
    </p:spTree>
    <p:extLst>
      <p:ext uri="{BB962C8B-B14F-4D97-AF65-F5344CB8AC3E}">
        <p14:creationId xmlns:p14="http://schemas.microsoft.com/office/powerpoint/2010/main" val="22847568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E1589A04-D307-E7AD-E352-38A9820BA74B}"/>
              </a:ext>
            </a:extLst>
          </p:cNvPr>
          <p:cNvSpPr txBox="1">
            <a:spLocks/>
          </p:cNvSpPr>
          <p:nvPr/>
        </p:nvSpPr>
        <p:spPr>
          <a:xfrm>
            <a:off x="447040" y="2509945"/>
            <a:ext cx="8153400" cy="163068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fr-CA" b="1">
                <a:solidFill>
                  <a:schemeClr val="tx2"/>
                </a:solidFill>
                <a:latin typeface="Arial"/>
              </a:rPr>
              <a:t>Aucun plan de sortie</a:t>
            </a:r>
            <a:br>
              <a:rPr lang="fr-CA" b="1">
                <a:solidFill>
                  <a:schemeClr val="tx2"/>
                </a:solidFill>
                <a:latin typeface="Arial"/>
              </a:rPr>
            </a:br>
            <a:r>
              <a:rPr lang="fr-CA" b="1">
                <a:solidFill>
                  <a:schemeClr val="tx2"/>
                </a:solidFill>
                <a:latin typeface="Arial"/>
              </a:rPr>
              <a:t>des énergies fossiles</a:t>
            </a:r>
          </a:p>
        </p:txBody>
      </p:sp>
      <p:grpSp>
        <p:nvGrpSpPr>
          <p:cNvPr id="10" name="Groupe 9">
            <a:extLst>
              <a:ext uri="{FF2B5EF4-FFF2-40B4-BE49-F238E27FC236}">
                <a16:creationId xmlns:a16="http://schemas.microsoft.com/office/drawing/2014/main" id="{6A9EBE46-D4BB-4692-88B0-EBAE097B11CE}"/>
              </a:ext>
            </a:extLst>
          </p:cNvPr>
          <p:cNvGrpSpPr/>
          <p:nvPr/>
        </p:nvGrpSpPr>
        <p:grpSpPr>
          <a:xfrm>
            <a:off x="1066800" y="1426855"/>
            <a:ext cx="7010400" cy="1031940"/>
            <a:chOff x="0" y="0"/>
            <a:chExt cx="7010400" cy="1031940"/>
          </a:xfrm>
        </p:grpSpPr>
        <p:sp>
          <p:nvSpPr>
            <p:cNvPr id="11" name="Rectangle : coins arrondis 10">
              <a:extLst>
                <a:ext uri="{FF2B5EF4-FFF2-40B4-BE49-F238E27FC236}">
                  <a16:creationId xmlns:a16="http://schemas.microsoft.com/office/drawing/2014/main" id="{E6483600-9122-7E7E-23C4-4A672BFB4389}"/>
                </a:ext>
              </a:extLst>
            </p:cNvPr>
            <p:cNvSpPr/>
            <p:nvPr/>
          </p:nvSpPr>
          <p:spPr>
            <a:xfrm>
              <a:off x="0" y="0"/>
              <a:ext cx="7010400" cy="1031940"/>
            </a:xfrm>
            <a:prstGeom prst="roundRect">
              <a:avLst/>
            </a:prstGeom>
            <a:solidFill>
              <a:schemeClr val="tx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fr-CA"/>
            </a:p>
          </p:txBody>
        </p:sp>
        <p:sp>
          <p:nvSpPr>
            <p:cNvPr id="12" name="Rectangle : coins arrondis 4">
              <a:extLst>
                <a:ext uri="{FF2B5EF4-FFF2-40B4-BE49-F238E27FC236}">
                  <a16:creationId xmlns:a16="http://schemas.microsoft.com/office/drawing/2014/main" id="{36DBE1A0-5FAA-64D0-0C48-C58991EF5BC6}"/>
                </a:ext>
              </a:extLst>
            </p:cNvPr>
            <p:cNvSpPr txBox="1"/>
            <p:nvPr/>
          </p:nvSpPr>
          <p:spPr>
            <a:xfrm>
              <a:off x="50375" y="50375"/>
              <a:ext cx="6909650" cy="9311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fr-CA" sz="4400" b="1">
                  <a:solidFill>
                    <a:schemeClr val="tx1"/>
                  </a:solidFill>
                  <a:latin typeface="Arial"/>
                </a:rPr>
                <a:t>PARTIE III</a:t>
              </a:r>
              <a:endParaRPr lang="en-US" sz="4200" kern="1200">
                <a:solidFill>
                  <a:schemeClr val="tx1"/>
                </a:solidFill>
                <a:latin typeface="Aptos SemiBold" panose="020B0004020202020204" pitchFamily="34" charset="0"/>
              </a:endParaRPr>
            </a:p>
          </p:txBody>
        </p:sp>
      </p:grpSp>
      <p:sp>
        <p:nvSpPr>
          <p:cNvPr id="3" name="Rectangle 2">
            <a:extLst>
              <a:ext uri="{FF2B5EF4-FFF2-40B4-BE49-F238E27FC236}">
                <a16:creationId xmlns:a16="http://schemas.microsoft.com/office/drawing/2014/main" id="{96665139-1909-51D7-2D12-C8AD107E7F27}"/>
              </a:ext>
            </a:extLst>
          </p:cNvPr>
          <p:cNvSpPr/>
          <p:nvPr/>
        </p:nvSpPr>
        <p:spPr>
          <a:xfrm>
            <a:off x="6324600" y="5257800"/>
            <a:ext cx="2286000" cy="822960"/>
          </a:xfrm>
          <a:prstGeom prst="rect">
            <a:avLst/>
          </a:prstGeom>
          <a:blipFill>
            <a:blip r:embed="rId2"/>
            <a:stretch>
              <a:fillRect/>
            </a:stretch>
          </a:blip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sz="9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capture d’écran, Police, nombre&#10;&#10;Le contenu généré par l’IA peut être incorrect.">
            <a:extLst>
              <a:ext uri="{FF2B5EF4-FFF2-40B4-BE49-F238E27FC236}">
                <a16:creationId xmlns:a16="http://schemas.microsoft.com/office/drawing/2014/main" id="{550E51ED-8C10-E630-77DA-EB92D26081D3}"/>
              </a:ext>
            </a:extLst>
          </p:cNvPr>
          <p:cNvPicPr>
            <a:picLocks noChangeAspect="1"/>
          </p:cNvPicPr>
          <p:nvPr/>
        </p:nvPicPr>
        <p:blipFill>
          <a:blip r:embed="rId2"/>
          <a:stretch>
            <a:fillRect/>
          </a:stretch>
        </p:blipFill>
        <p:spPr>
          <a:xfrm>
            <a:off x="1057547" y="1295400"/>
            <a:ext cx="7028905" cy="2952834"/>
          </a:xfrm>
          <a:prstGeom prst="rect">
            <a:avLst/>
          </a:prstGeom>
        </p:spPr>
      </p:pic>
      <p:sp>
        <p:nvSpPr>
          <p:cNvPr id="4" name="Rectangle 3">
            <a:extLst>
              <a:ext uri="{FF2B5EF4-FFF2-40B4-BE49-F238E27FC236}">
                <a16:creationId xmlns:a16="http://schemas.microsoft.com/office/drawing/2014/main" id="{1FAD02C7-4A48-BDDA-6C34-1832E797C60B}"/>
              </a:ext>
            </a:extLst>
          </p:cNvPr>
          <p:cNvSpPr/>
          <p:nvPr/>
        </p:nvSpPr>
        <p:spPr>
          <a:xfrm>
            <a:off x="6324600" y="5257800"/>
            <a:ext cx="2286000" cy="822960"/>
          </a:xfrm>
          <a:prstGeom prst="rect">
            <a:avLst/>
          </a:prstGeom>
          <a:blipFill>
            <a:blip r:embed="rId3"/>
            <a:stretch>
              <a:fillRect/>
            </a:stretch>
          </a:blip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sz="900"/>
          </a:p>
        </p:txBody>
      </p:sp>
    </p:spTree>
    <p:extLst>
      <p:ext uri="{BB962C8B-B14F-4D97-AF65-F5344CB8AC3E}">
        <p14:creationId xmlns:p14="http://schemas.microsoft.com/office/powerpoint/2010/main" val="12759797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D534F1-D98B-42A3-A164-C971C435BDDA}"/>
              </a:ext>
            </a:extLst>
          </p:cNvPr>
          <p:cNvSpPr>
            <a:spLocks noGrp="1"/>
          </p:cNvSpPr>
          <p:nvPr>
            <p:ph type="title"/>
          </p:nvPr>
        </p:nvSpPr>
        <p:spPr>
          <a:xfrm>
            <a:off x="685347" y="609601"/>
            <a:ext cx="7765321" cy="609599"/>
          </a:xfrm>
        </p:spPr>
        <p:txBody>
          <a:bodyPr>
            <a:normAutofit/>
          </a:bodyPr>
          <a:lstStyle/>
          <a:p>
            <a:r>
              <a:rPr lang="fr-CA" sz="2400">
                <a:latin typeface="Aptos" panose="020B0004020202020204" pitchFamily="34" charset="0"/>
              </a:rPr>
              <a:t>Financer la transition énergétique</a:t>
            </a:r>
          </a:p>
        </p:txBody>
      </p:sp>
      <p:sp>
        <p:nvSpPr>
          <p:cNvPr id="3" name="Espace réservé du contenu 2">
            <a:extLst>
              <a:ext uri="{FF2B5EF4-FFF2-40B4-BE49-F238E27FC236}">
                <a16:creationId xmlns:a16="http://schemas.microsoft.com/office/drawing/2014/main" id="{E7FA37F3-A5FD-46F7-A85E-9D53EFC8FF47}"/>
              </a:ext>
            </a:extLst>
          </p:cNvPr>
          <p:cNvSpPr>
            <a:spLocks noGrp="1"/>
          </p:cNvSpPr>
          <p:nvPr>
            <p:ph idx="1"/>
          </p:nvPr>
        </p:nvSpPr>
        <p:spPr>
          <a:xfrm>
            <a:off x="685346" y="1295400"/>
            <a:ext cx="7765322" cy="2667000"/>
          </a:xfrm>
        </p:spPr>
        <p:txBody>
          <a:bodyPr/>
          <a:lstStyle/>
          <a:p>
            <a:pPr marL="0" indent="0">
              <a:buNone/>
            </a:pPr>
            <a:r>
              <a:rPr lang="fr-CA">
                <a:effectLst/>
                <a:latin typeface="Aptos" panose="020B0004020202020204" pitchFamily="34" charset="0"/>
              </a:rPr>
              <a:t>La capacité financière des ménages et des entreprises à décarboner leurs usages, tout autant que leur possibilité d’en bénéficier économiquement, sont très inégalement réparties. </a:t>
            </a:r>
          </a:p>
          <a:p>
            <a:pPr marL="0" indent="0">
              <a:buNone/>
            </a:pPr>
            <a:r>
              <a:rPr lang="fr-CA">
                <a:effectLst/>
                <a:latin typeface="Aptos" panose="020B0004020202020204" pitchFamily="34" charset="0"/>
              </a:rPr>
              <a:t>À l’intérieur de chaque pays, on observe aussi de telles disparités entre les régions, généralement reliées à leur identité rurale ou urbaine.</a:t>
            </a:r>
          </a:p>
        </p:txBody>
      </p:sp>
      <p:sp>
        <p:nvSpPr>
          <p:cNvPr id="6" name="Rectangle 5">
            <a:extLst>
              <a:ext uri="{FF2B5EF4-FFF2-40B4-BE49-F238E27FC236}">
                <a16:creationId xmlns:a16="http://schemas.microsoft.com/office/drawing/2014/main" id="{BCB09F1D-4A0C-68C3-43C1-268D236E6596}"/>
              </a:ext>
            </a:extLst>
          </p:cNvPr>
          <p:cNvSpPr/>
          <p:nvPr/>
        </p:nvSpPr>
        <p:spPr>
          <a:xfrm>
            <a:off x="6324600" y="5257800"/>
            <a:ext cx="2286000" cy="822960"/>
          </a:xfrm>
          <a:prstGeom prst="rect">
            <a:avLst/>
          </a:prstGeom>
          <a:blipFill>
            <a:blip r:embed="rId2"/>
            <a:stretch>
              <a:fillRect/>
            </a:stretch>
          </a:blip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sz="900"/>
          </a:p>
        </p:txBody>
      </p:sp>
    </p:spTree>
    <p:extLst>
      <p:ext uri="{BB962C8B-B14F-4D97-AF65-F5344CB8AC3E}">
        <p14:creationId xmlns:p14="http://schemas.microsoft.com/office/powerpoint/2010/main" val="23775857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F8B4007-1EEA-44A1-AFF1-52E9FD42BCC0}"/>
              </a:ext>
            </a:extLst>
          </p:cNvPr>
          <p:cNvSpPr>
            <a:spLocks noGrp="1"/>
          </p:cNvSpPr>
          <p:nvPr>
            <p:ph type="title"/>
          </p:nvPr>
        </p:nvSpPr>
        <p:spPr>
          <a:xfrm>
            <a:off x="685347" y="609601"/>
            <a:ext cx="7765321" cy="457199"/>
          </a:xfrm>
        </p:spPr>
        <p:txBody>
          <a:bodyPr>
            <a:normAutofit/>
          </a:bodyPr>
          <a:lstStyle/>
          <a:p>
            <a:r>
              <a:rPr lang="fr-CA" sz="2400">
                <a:latin typeface="Aptos" panose="020B0004020202020204" pitchFamily="34" charset="0"/>
              </a:rPr>
              <a:t>Financer la transition énergétique</a:t>
            </a:r>
          </a:p>
        </p:txBody>
      </p:sp>
      <p:sp>
        <p:nvSpPr>
          <p:cNvPr id="3" name="Espace réservé du contenu 2">
            <a:extLst>
              <a:ext uri="{FF2B5EF4-FFF2-40B4-BE49-F238E27FC236}">
                <a16:creationId xmlns:a16="http://schemas.microsoft.com/office/drawing/2014/main" id="{6D8BC5E8-02F2-4693-9A2A-6D465A07CF92}"/>
              </a:ext>
            </a:extLst>
          </p:cNvPr>
          <p:cNvSpPr>
            <a:spLocks noGrp="1"/>
          </p:cNvSpPr>
          <p:nvPr>
            <p:ph idx="1"/>
          </p:nvPr>
        </p:nvSpPr>
        <p:spPr>
          <a:xfrm>
            <a:off x="685346" y="1219200"/>
            <a:ext cx="7765322" cy="4572000"/>
          </a:xfrm>
        </p:spPr>
        <p:txBody>
          <a:bodyPr>
            <a:normAutofit/>
          </a:bodyPr>
          <a:lstStyle/>
          <a:p>
            <a:pPr marL="0" indent="0">
              <a:buNone/>
            </a:pPr>
            <a:r>
              <a:rPr lang="fr-CA">
                <a:effectLst/>
                <a:latin typeface="Aptos" panose="020B0004020202020204" pitchFamily="34" charset="0"/>
              </a:rPr>
              <a:t>Au plan du financement, le défi de la transition énergétique consistera donc à s’assurer à la fois :</a:t>
            </a:r>
          </a:p>
          <a:p>
            <a:r>
              <a:rPr lang="fr-FR">
                <a:effectLst/>
                <a:latin typeface="Aptos" panose="020B0004020202020204" pitchFamily="34" charset="0"/>
              </a:rPr>
              <a:t>de contenir l’augmentation des prix des énergies renouvelables (pour maintenir leur compétitivité et leur pouvoir d’attraction);</a:t>
            </a:r>
            <a:endParaRPr lang="fr-CA">
              <a:effectLst/>
              <a:latin typeface="Aptos" panose="020B0004020202020204" pitchFamily="34" charset="0"/>
            </a:endParaRPr>
          </a:p>
          <a:p>
            <a:r>
              <a:rPr lang="fr-FR">
                <a:effectLst/>
                <a:latin typeface="Aptos" panose="020B0004020202020204" pitchFamily="34" charset="0"/>
              </a:rPr>
              <a:t>de réinternaliser dans le prix des énergies fossiles, autant que socialement possible, la valeur des dommages causés par leur utilisation;</a:t>
            </a:r>
            <a:endParaRPr lang="fr-CA">
              <a:effectLst/>
              <a:latin typeface="Aptos" panose="020B0004020202020204" pitchFamily="34" charset="0"/>
            </a:endParaRPr>
          </a:p>
          <a:p>
            <a:r>
              <a:rPr lang="fr-FR">
                <a:effectLst/>
                <a:latin typeface="Aptos" panose="020B0004020202020204" pitchFamily="34" charset="0"/>
              </a:rPr>
              <a:t>d’offrir des options de conversion vers les énergies renouvelables qui soient accessibles à tous, ce qui implique de déterminer dans quels cas et dans quelle mesure une partie de ces coûts de conversion serait socialisée.</a:t>
            </a:r>
            <a:endParaRPr lang="fr-CA">
              <a:effectLst/>
              <a:latin typeface="Aptos" panose="020B0004020202020204" pitchFamily="34" charset="0"/>
            </a:endParaRPr>
          </a:p>
          <a:p>
            <a:endParaRPr lang="fr-CA">
              <a:latin typeface="Aptos" panose="020B0004020202020204" pitchFamily="34" charset="0"/>
            </a:endParaRPr>
          </a:p>
        </p:txBody>
      </p:sp>
    </p:spTree>
    <p:extLst>
      <p:ext uri="{BB962C8B-B14F-4D97-AF65-F5344CB8AC3E}">
        <p14:creationId xmlns:p14="http://schemas.microsoft.com/office/powerpoint/2010/main" val="219500963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capture d’écran, nombre, Police&#10;&#10;Le contenu généré par l’IA peut être incorrect.">
            <a:extLst>
              <a:ext uri="{FF2B5EF4-FFF2-40B4-BE49-F238E27FC236}">
                <a16:creationId xmlns:a16="http://schemas.microsoft.com/office/drawing/2014/main" id="{7C0A9908-54FC-E805-CDC9-67EC6BBED934}"/>
              </a:ext>
            </a:extLst>
          </p:cNvPr>
          <p:cNvPicPr>
            <a:picLocks noChangeAspect="1"/>
          </p:cNvPicPr>
          <p:nvPr/>
        </p:nvPicPr>
        <p:blipFill>
          <a:blip r:embed="rId2"/>
          <a:stretch>
            <a:fillRect/>
          </a:stretch>
        </p:blipFill>
        <p:spPr>
          <a:xfrm>
            <a:off x="1460500" y="533400"/>
            <a:ext cx="6223000" cy="4217811"/>
          </a:xfrm>
          <a:prstGeom prst="rect">
            <a:avLst/>
          </a:prstGeom>
        </p:spPr>
      </p:pic>
      <p:sp>
        <p:nvSpPr>
          <p:cNvPr id="2" name="Rectangle 1">
            <a:extLst>
              <a:ext uri="{FF2B5EF4-FFF2-40B4-BE49-F238E27FC236}">
                <a16:creationId xmlns:a16="http://schemas.microsoft.com/office/drawing/2014/main" id="{034D6CC7-B08A-107C-AAB3-84B0747D82E6}"/>
              </a:ext>
            </a:extLst>
          </p:cNvPr>
          <p:cNvSpPr/>
          <p:nvPr/>
        </p:nvSpPr>
        <p:spPr>
          <a:xfrm>
            <a:off x="6324600" y="5257800"/>
            <a:ext cx="2286000" cy="822960"/>
          </a:xfrm>
          <a:prstGeom prst="rect">
            <a:avLst/>
          </a:prstGeom>
          <a:blipFill>
            <a:blip r:embed="rId3"/>
            <a:stretch>
              <a:fillRect/>
            </a:stretch>
          </a:blip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sz="900"/>
          </a:p>
        </p:txBody>
      </p:sp>
    </p:spTree>
    <p:extLst>
      <p:ext uri="{BB962C8B-B14F-4D97-AF65-F5344CB8AC3E}">
        <p14:creationId xmlns:p14="http://schemas.microsoft.com/office/powerpoint/2010/main" val="41411912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E69143A-C404-4CD9-AC14-BAF9B5AAED82}"/>
              </a:ext>
            </a:extLst>
          </p:cNvPr>
          <p:cNvSpPr>
            <a:spLocks noGrp="1"/>
          </p:cNvSpPr>
          <p:nvPr>
            <p:ph type="title"/>
          </p:nvPr>
        </p:nvSpPr>
        <p:spPr>
          <a:xfrm>
            <a:off x="685347" y="609601"/>
            <a:ext cx="7765321" cy="457199"/>
          </a:xfrm>
        </p:spPr>
        <p:txBody>
          <a:bodyPr>
            <a:normAutofit/>
          </a:bodyPr>
          <a:lstStyle/>
          <a:p>
            <a:r>
              <a:rPr lang="fr-CA" sz="2400">
                <a:latin typeface="Aptos" panose="020B0004020202020204" pitchFamily="34" charset="0"/>
              </a:rPr>
              <a:t>Coût marginal vs coût moyen</a:t>
            </a:r>
          </a:p>
        </p:txBody>
      </p:sp>
      <p:sp>
        <p:nvSpPr>
          <p:cNvPr id="3" name="Espace réservé du contenu 2">
            <a:extLst>
              <a:ext uri="{FF2B5EF4-FFF2-40B4-BE49-F238E27FC236}">
                <a16:creationId xmlns:a16="http://schemas.microsoft.com/office/drawing/2014/main" id="{03DA1142-590D-4247-A75B-4CB1352BA354}"/>
              </a:ext>
            </a:extLst>
          </p:cNvPr>
          <p:cNvSpPr>
            <a:spLocks noGrp="1"/>
          </p:cNvSpPr>
          <p:nvPr>
            <p:ph idx="1"/>
          </p:nvPr>
        </p:nvSpPr>
        <p:spPr>
          <a:xfrm>
            <a:off x="685346" y="1219200"/>
            <a:ext cx="7765322" cy="4572000"/>
          </a:xfrm>
        </p:spPr>
        <p:txBody>
          <a:bodyPr/>
          <a:lstStyle/>
          <a:p>
            <a:pPr marL="0" indent="0">
              <a:buNone/>
            </a:pPr>
            <a:r>
              <a:rPr lang="fr-CA">
                <a:effectLst/>
                <a:latin typeface="Aptos" panose="020B0004020202020204" pitchFamily="34" charset="0"/>
              </a:rPr>
              <a:t>La façon la plus simple et la plus équitable de prévenir un transfert massif de la valeur patrimoniale des actifs payés historiquement par la collectivité (c.-à-d. les clients existants) est de faire payer par les nouveaux clients industriels le plein coût marginal des approvisionnements additionnels qu’ils sollicitent. </a:t>
            </a:r>
          </a:p>
          <a:p>
            <a:pPr marL="0" indent="0">
              <a:buNone/>
            </a:pPr>
            <a:r>
              <a:rPr lang="fr-CA">
                <a:effectLst/>
                <a:latin typeface="Aptos" panose="020B0004020202020204" pitchFamily="34" charset="0"/>
              </a:rPr>
              <a:t>Cette approche spécifique est d’autant plus importante que l’on souhaite par ailleurs maintenir le principe de facturation au coût moyen et celui de l’uniformité territoriale de façon générale, notamment pour la décarbonation des activités existantes. </a:t>
            </a:r>
          </a:p>
        </p:txBody>
      </p:sp>
      <p:sp>
        <p:nvSpPr>
          <p:cNvPr id="5" name="Rectangle 4">
            <a:extLst>
              <a:ext uri="{FF2B5EF4-FFF2-40B4-BE49-F238E27FC236}">
                <a16:creationId xmlns:a16="http://schemas.microsoft.com/office/drawing/2014/main" id="{2EAA78CE-C011-A2ED-0855-08FD82F20A9B}"/>
              </a:ext>
            </a:extLst>
          </p:cNvPr>
          <p:cNvSpPr/>
          <p:nvPr/>
        </p:nvSpPr>
        <p:spPr>
          <a:xfrm>
            <a:off x="6324600" y="5257800"/>
            <a:ext cx="2286000" cy="822960"/>
          </a:xfrm>
          <a:prstGeom prst="rect">
            <a:avLst/>
          </a:prstGeom>
          <a:blipFill>
            <a:blip r:embed="rId2"/>
            <a:stretch>
              <a:fillRect/>
            </a:stretch>
          </a:blip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sz="900"/>
          </a:p>
        </p:txBody>
      </p:sp>
    </p:spTree>
    <p:extLst>
      <p:ext uri="{BB962C8B-B14F-4D97-AF65-F5344CB8AC3E}">
        <p14:creationId xmlns:p14="http://schemas.microsoft.com/office/powerpoint/2010/main" val="29200222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2E2F404-0ADC-422C-97B6-D46F8B325CC5}"/>
              </a:ext>
            </a:extLst>
          </p:cNvPr>
          <p:cNvSpPr>
            <a:spLocks noGrp="1"/>
          </p:cNvSpPr>
          <p:nvPr>
            <p:ph type="title"/>
          </p:nvPr>
        </p:nvSpPr>
        <p:spPr>
          <a:xfrm>
            <a:off x="685347" y="609601"/>
            <a:ext cx="7765321" cy="533399"/>
          </a:xfrm>
        </p:spPr>
        <p:txBody>
          <a:bodyPr>
            <a:normAutofit/>
          </a:bodyPr>
          <a:lstStyle/>
          <a:p>
            <a:r>
              <a:rPr lang="fr-CA" sz="2400">
                <a:latin typeface="Aptos" panose="020B0004020202020204" pitchFamily="34" charset="0"/>
              </a:rPr>
              <a:t>Conclusion</a:t>
            </a:r>
          </a:p>
        </p:txBody>
      </p:sp>
      <p:sp>
        <p:nvSpPr>
          <p:cNvPr id="3" name="Espace réservé du contenu 2">
            <a:extLst>
              <a:ext uri="{FF2B5EF4-FFF2-40B4-BE49-F238E27FC236}">
                <a16:creationId xmlns:a16="http://schemas.microsoft.com/office/drawing/2014/main" id="{B6FC7AFF-F15A-4A63-A06A-2320FBCD5524}"/>
              </a:ext>
            </a:extLst>
          </p:cNvPr>
          <p:cNvSpPr>
            <a:spLocks noGrp="1"/>
          </p:cNvSpPr>
          <p:nvPr>
            <p:ph idx="1"/>
          </p:nvPr>
        </p:nvSpPr>
        <p:spPr>
          <a:xfrm>
            <a:off x="990600" y="1295400"/>
            <a:ext cx="7315654" cy="4648200"/>
          </a:xfrm>
        </p:spPr>
        <p:txBody>
          <a:bodyPr>
            <a:normAutofit fontScale="85000" lnSpcReduction="10000"/>
          </a:bodyPr>
          <a:lstStyle/>
          <a:p>
            <a:pPr marL="0" indent="0">
              <a:buNone/>
            </a:pPr>
            <a:r>
              <a:rPr lang="fr-CA">
                <a:effectLst/>
                <a:latin typeface="Aptos" panose="020B0004020202020204" pitchFamily="34" charset="0"/>
              </a:rPr>
              <a:t>Les kWh qui sont bradés au rabais par le gouvernement du Québec au profit de nouveaux investisseurs industriels entraînent un manque à gagner colossal qui devra, très injustement, être épongé par l’ensemble des clients. Ces kWh ne seront par ailleurs plus disponibles pour soutenir la décarbonation de la consommation énergétique de nos entreprises, de nos institutions et de nos résidences.</a:t>
            </a:r>
            <a:r>
              <a:rPr lang="fr-FR">
                <a:effectLst/>
                <a:latin typeface="Aptos" panose="020B0004020202020204" pitchFamily="34" charset="0"/>
              </a:rPr>
              <a:t>  </a:t>
            </a:r>
            <a:endParaRPr lang="fr-CA">
              <a:effectLst/>
              <a:latin typeface="Aptos" panose="020B0004020202020204" pitchFamily="34" charset="0"/>
            </a:endParaRPr>
          </a:p>
          <a:p>
            <a:pPr marL="0" indent="0">
              <a:buNone/>
            </a:pPr>
            <a:r>
              <a:rPr lang="fr-CA">
                <a:effectLst/>
                <a:latin typeface="Aptos" panose="020B0004020202020204" pitchFamily="34" charset="0"/>
              </a:rPr>
              <a:t>Alors que les ressources énergétiques sont de plus en plus précieuses et convoitées, leur attribution requiert une priorisation conséquente, transparente et optimale sur les plans économique, social et environnemental. </a:t>
            </a:r>
          </a:p>
          <a:p>
            <a:pPr marL="0" indent="0">
              <a:buNone/>
            </a:pPr>
            <a:r>
              <a:rPr lang="fr-CA">
                <a:effectLst/>
                <a:latin typeface="Aptos" panose="020B0004020202020204" pitchFamily="34" charset="0"/>
              </a:rPr>
              <a:t>Les orientations mises de l’avant par le gouvernement du Québec ne satisfont aucunement les exigences d’une éventuelle transition énergétique. Elles mettent plutôt en scène un développement industriel accéléré, aux frais de la collectivité, sans amorce véritable d’une résolution des enjeux climatiques. </a:t>
            </a:r>
          </a:p>
        </p:txBody>
      </p:sp>
    </p:spTree>
    <p:extLst>
      <p:ext uri="{BB962C8B-B14F-4D97-AF65-F5344CB8AC3E}">
        <p14:creationId xmlns:p14="http://schemas.microsoft.com/office/powerpoint/2010/main" val="38388347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325530F-71A3-8F88-EEAF-CCC56BEF7EC0}"/>
              </a:ext>
            </a:extLst>
          </p:cNvPr>
          <p:cNvSpPr>
            <a:spLocks noGrp="1"/>
          </p:cNvSpPr>
          <p:nvPr>
            <p:ph type="title"/>
          </p:nvPr>
        </p:nvSpPr>
        <p:spPr>
          <a:xfrm>
            <a:off x="685347" y="2102679"/>
            <a:ext cx="7765321" cy="1326321"/>
          </a:xfrm>
        </p:spPr>
        <p:txBody>
          <a:bodyPr>
            <a:normAutofit/>
          </a:bodyPr>
          <a:lstStyle/>
          <a:p>
            <a:r>
              <a:rPr lang="fr-CA" sz="6000" cap="none">
                <a:latin typeface="Aptos ExtraBold" panose="020B0004020202020204" pitchFamily="34" charset="0"/>
              </a:rPr>
              <a:t>Questions ?</a:t>
            </a:r>
          </a:p>
        </p:txBody>
      </p:sp>
      <p:sp>
        <p:nvSpPr>
          <p:cNvPr id="4" name="Rectangle 3">
            <a:extLst>
              <a:ext uri="{FF2B5EF4-FFF2-40B4-BE49-F238E27FC236}">
                <a16:creationId xmlns:a16="http://schemas.microsoft.com/office/drawing/2014/main" id="{E9C1973E-F46B-F5FB-BEC0-BF02D5B42AD4}"/>
              </a:ext>
            </a:extLst>
          </p:cNvPr>
          <p:cNvSpPr/>
          <p:nvPr/>
        </p:nvSpPr>
        <p:spPr>
          <a:xfrm>
            <a:off x="6324600" y="5257800"/>
            <a:ext cx="2286000" cy="822960"/>
          </a:xfrm>
          <a:prstGeom prst="rect">
            <a:avLst/>
          </a:prstGeom>
          <a:blipFill>
            <a:blip r:embed="rId2"/>
            <a:stretch>
              <a:fillRect/>
            </a:stretch>
          </a:blip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sz="900"/>
          </a:p>
        </p:txBody>
      </p:sp>
    </p:spTree>
    <p:extLst>
      <p:ext uri="{BB962C8B-B14F-4D97-AF65-F5344CB8AC3E}">
        <p14:creationId xmlns:p14="http://schemas.microsoft.com/office/powerpoint/2010/main" val="33935178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2">
            <a:extLst>
              <a:ext uri="{FF2B5EF4-FFF2-40B4-BE49-F238E27FC236}">
                <a16:creationId xmlns:a16="http://schemas.microsoft.com/office/drawing/2014/main" id="{64230DB7-5DAC-B0F6-BAAE-91A168BEB10B}"/>
              </a:ext>
            </a:extLst>
          </p:cNvPr>
          <p:cNvSpPr txBox="1">
            <a:spLocks/>
          </p:cNvSpPr>
          <p:nvPr/>
        </p:nvSpPr>
        <p:spPr>
          <a:xfrm>
            <a:off x="4710799" y="1923557"/>
            <a:ext cx="3810000" cy="129031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tabLst>
                <a:tab pos="4124325" algn="l"/>
              </a:tabLst>
            </a:pPr>
            <a:endParaRPr lang="fr-CA" sz="3600">
              <a:solidFill>
                <a:schemeClr val="tx2"/>
              </a:solidFill>
              <a:latin typeface="Aptos ExtraBold" panose="020F0502020204030204" pitchFamily="34" charset="0"/>
            </a:endParaRPr>
          </a:p>
        </p:txBody>
      </p:sp>
      <p:sp>
        <p:nvSpPr>
          <p:cNvPr id="13" name="Zone de texte 43">
            <a:extLst>
              <a:ext uri="{FF2B5EF4-FFF2-40B4-BE49-F238E27FC236}">
                <a16:creationId xmlns:a16="http://schemas.microsoft.com/office/drawing/2014/main" id="{9B58C27E-86A0-9503-2030-E206CD37717B}"/>
              </a:ext>
            </a:extLst>
          </p:cNvPr>
          <p:cNvSpPr txBox="1"/>
          <p:nvPr/>
        </p:nvSpPr>
        <p:spPr>
          <a:xfrm>
            <a:off x="1620405" y="1431260"/>
            <a:ext cx="3309469" cy="3811300"/>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spAutoFit/>
          </a:bodyPr>
          <a:lstStyle/>
          <a:p>
            <a:pPr algn="just">
              <a:spcAft>
                <a:spcPts val="800"/>
              </a:spcAft>
              <a:buNone/>
            </a:pPr>
            <a:r>
              <a:rPr lang="fr-FR" sz="1400" b="1" kern="100" cap="all">
                <a:solidFill>
                  <a:srgbClr val="FFFFFF"/>
                </a:solidFill>
                <a:effectLst/>
                <a:latin typeface="Barlow" panose="00000500000000000000" pitchFamily="2" charset="0"/>
                <a:ea typeface="Times New Roman" panose="02020603050405020304" pitchFamily="18" charset="0"/>
                <a:cs typeface="Times New Roman (Titres CS)"/>
              </a:rPr>
              <a:t>ASSOCIATIONS MEMBRES</a:t>
            </a:r>
            <a:r>
              <a:rPr lang="fr-FR" sz="1100" b="1" kern="0" cap="all">
                <a:solidFill>
                  <a:srgbClr val="FFFFFF"/>
                </a:solidFill>
                <a:effectLst/>
                <a:latin typeface="Barlow" panose="00000500000000000000" pitchFamily="2" charset="0"/>
                <a:ea typeface="Times" panose="02020603050405020304" pitchFamily="18" charset="0"/>
                <a:cs typeface="Times New Roman" panose="02020603050405020304" pitchFamily="18" charset="0"/>
              </a:rPr>
              <a:t> </a:t>
            </a:r>
            <a:endParaRPr lang="fr-CA" sz="1400" kern="100" cap="all">
              <a:solidFill>
                <a:srgbClr val="0072AD"/>
              </a:solidFill>
              <a:effectLst/>
              <a:latin typeface="Barlow" panose="00000500000000000000" pitchFamily="2" charset="0"/>
              <a:ea typeface="Times New Roman" panose="02020603050405020304" pitchFamily="18" charset="0"/>
              <a:cs typeface="Times New Roman (Titres CS)"/>
            </a:endParaRPr>
          </a:p>
          <a:p>
            <a:pPr>
              <a:spcAft>
                <a:spcPts val="720"/>
              </a:spcAft>
              <a:buNone/>
            </a:pPr>
            <a:r>
              <a:rPr lang="fr-CA" sz="1100">
                <a:solidFill>
                  <a:srgbClr val="FFFFFF"/>
                </a:solidFill>
                <a:effectLst/>
                <a:latin typeface="Barlow" panose="00000500000000000000" pitchFamily="2" charset="0"/>
                <a:ea typeface="Times" panose="02020603050405020304" pitchFamily="18" charset="0"/>
                <a:cs typeface="Times New Roman" panose="02020603050405020304" pitchFamily="18" charset="0"/>
              </a:rPr>
              <a:t>ACEF Appalaches – Beauce – </a:t>
            </a:r>
            <a:r>
              <a:rPr lang="fr-CA" sz="1100" err="1">
                <a:solidFill>
                  <a:srgbClr val="FFFFFF"/>
                </a:solidFill>
                <a:effectLst/>
                <a:latin typeface="Barlow" panose="00000500000000000000" pitchFamily="2" charset="0"/>
                <a:ea typeface="Times" panose="02020603050405020304" pitchFamily="18" charset="0"/>
                <a:cs typeface="Times New Roman" panose="02020603050405020304" pitchFamily="18" charset="0"/>
              </a:rPr>
              <a:t>Etchemins</a:t>
            </a:r>
            <a:endParaRPr lang="fr-CA" sz="1100">
              <a:solidFill>
                <a:srgbClr val="000000"/>
              </a:solidFill>
              <a:effectLst/>
              <a:latin typeface="Barlow" panose="00000500000000000000" pitchFamily="2" charset="0"/>
              <a:ea typeface="Times New Roman" panose="02020603050405020304" pitchFamily="18" charset="0"/>
              <a:cs typeface="Times New Roman" panose="02020603050405020304" pitchFamily="18" charset="0"/>
            </a:endParaRPr>
          </a:p>
          <a:p>
            <a:pPr>
              <a:spcAft>
                <a:spcPts val="720"/>
              </a:spcAft>
              <a:buNone/>
            </a:pPr>
            <a:r>
              <a:rPr lang="fr-CA" sz="1100">
                <a:solidFill>
                  <a:srgbClr val="FFFFFF"/>
                </a:solidFill>
                <a:effectLst/>
                <a:latin typeface="Barlow" panose="00000500000000000000" pitchFamily="2" charset="0"/>
                <a:ea typeface="Times" panose="02020603050405020304" pitchFamily="18" charset="0"/>
                <a:cs typeface="Times New Roman" panose="02020603050405020304" pitchFamily="18" charset="0"/>
              </a:rPr>
              <a:t>ACEF de l’Est de Montréal</a:t>
            </a:r>
            <a:endParaRPr lang="fr-CA" sz="1100">
              <a:solidFill>
                <a:srgbClr val="000000"/>
              </a:solidFill>
              <a:effectLst/>
              <a:latin typeface="Barlow" panose="00000500000000000000" pitchFamily="2" charset="0"/>
              <a:ea typeface="Times New Roman" panose="02020603050405020304" pitchFamily="18" charset="0"/>
              <a:cs typeface="Times New Roman" panose="02020603050405020304" pitchFamily="18" charset="0"/>
            </a:endParaRPr>
          </a:p>
          <a:p>
            <a:pPr>
              <a:spcAft>
                <a:spcPts val="720"/>
              </a:spcAft>
              <a:buNone/>
            </a:pPr>
            <a:r>
              <a:rPr lang="fr-CA" sz="1100">
                <a:solidFill>
                  <a:srgbClr val="FFFFFF"/>
                </a:solidFill>
                <a:effectLst/>
                <a:latin typeface="Barlow" panose="00000500000000000000" pitchFamily="2" charset="0"/>
                <a:ea typeface="Times" panose="02020603050405020304" pitchFamily="18" charset="0"/>
                <a:cs typeface="Times New Roman" panose="02020603050405020304" pitchFamily="18" charset="0"/>
              </a:rPr>
              <a:t>ACEF de Laval</a:t>
            </a:r>
            <a:endParaRPr lang="fr-CA" sz="1100">
              <a:solidFill>
                <a:srgbClr val="000000"/>
              </a:solidFill>
              <a:effectLst/>
              <a:latin typeface="Barlow" panose="00000500000000000000" pitchFamily="2" charset="0"/>
              <a:ea typeface="Times New Roman" panose="02020603050405020304" pitchFamily="18" charset="0"/>
              <a:cs typeface="Times New Roman" panose="02020603050405020304" pitchFamily="18" charset="0"/>
            </a:endParaRPr>
          </a:p>
          <a:p>
            <a:pPr>
              <a:spcAft>
                <a:spcPts val="720"/>
              </a:spcAft>
              <a:buNone/>
            </a:pPr>
            <a:r>
              <a:rPr lang="fr-CA" sz="1100">
                <a:solidFill>
                  <a:srgbClr val="FFFFFF"/>
                </a:solidFill>
                <a:effectLst/>
                <a:latin typeface="Barlow" panose="00000500000000000000" pitchFamily="2" charset="0"/>
                <a:ea typeface="Times" panose="02020603050405020304" pitchFamily="18" charset="0"/>
                <a:cs typeface="Times New Roman" panose="02020603050405020304" pitchFamily="18" charset="0"/>
              </a:rPr>
              <a:t>ACEF du Grand-Portage</a:t>
            </a:r>
            <a:endParaRPr lang="fr-CA" sz="1100">
              <a:solidFill>
                <a:srgbClr val="000000"/>
              </a:solidFill>
              <a:effectLst/>
              <a:latin typeface="Barlow" panose="00000500000000000000" pitchFamily="2" charset="0"/>
              <a:ea typeface="Times New Roman" panose="02020603050405020304" pitchFamily="18" charset="0"/>
              <a:cs typeface="Times New Roman" panose="02020603050405020304" pitchFamily="18" charset="0"/>
            </a:endParaRPr>
          </a:p>
          <a:p>
            <a:pPr>
              <a:spcAft>
                <a:spcPts val="720"/>
              </a:spcAft>
              <a:buNone/>
            </a:pPr>
            <a:r>
              <a:rPr lang="fr-CA" sz="1100">
                <a:solidFill>
                  <a:srgbClr val="FFFFFF"/>
                </a:solidFill>
                <a:effectLst/>
                <a:latin typeface="Barlow" panose="00000500000000000000" pitchFamily="2" charset="0"/>
                <a:ea typeface="Times" panose="02020603050405020304" pitchFamily="18" charset="0"/>
                <a:cs typeface="Times New Roman" panose="02020603050405020304" pitchFamily="18" charset="0"/>
              </a:rPr>
              <a:t>ACEF du Sud-Ouest de Montréal</a:t>
            </a:r>
            <a:endParaRPr lang="fr-CA" sz="1100">
              <a:solidFill>
                <a:srgbClr val="000000"/>
              </a:solidFill>
              <a:effectLst/>
              <a:latin typeface="Barlow" panose="00000500000000000000" pitchFamily="2" charset="0"/>
              <a:ea typeface="Times New Roman" panose="02020603050405020304" pitchFamily="18" charset="0"/>
              <a:cs typeface="Times New Roman" panose="02020603050405020304" pitchFamily="18" charset="0"/>
            </a:endParaRPr>
          </a:p>
          <a:p>
            <a:pPr>
              <a:spcAft>
                <a:spcPts val="720"/>
              </a:spcAft>
              <a:buNone/>
            </a:pPr>
            <a:r>
              <a:rPr lang="fr-CA" sz="1100">
                <a:solidFill>
                  <a:srgbClr val="FFFFFF"/>
                </a:solidFill>
                <a:effectLst/>
                <a:latin typeface="Barlow" panose="00000500000000000000" pitchFamily="2" charset="0"/>
                <a:ea typeface="Times" panose="02020603050405020304" pitchFamily="18" charset="0"/>
                <a:cs typeface="Times New Roman" panose="02020603050405020304" pitchFamily="18" charset="0"/>
              </a:rPr>
              <a:t>ACEF du Nord de Montréal </a:t>
            </a:r>
            <a:endParaRPr lang="fr-CA" sz="1100">
              <a:solidFill>
                <a:srgbClr val="000000"/>
              </a:solidFill>
              <a:effectLst/>
              <a:latin typeface="Barlow" panose="00000500000000000000" pitchFamily="2" charset="0"/>
              <a:ea typeface="Times New Roman" panose="02020603050405020304" pitchFamily="18" charset="0"/>
              <a:cs typeface="Times New Roman" panose="02020603050405020304" pitchFamily="18" charset="0"/>
            </a:endParaRPr>
          </a:p>
          <a:p>
            <a:pPr>
              <a:spcAft>
                <a:spcPts val="720"/>
              </a:spcAft>
              <a:buNone/>
            </a:pPr>
            <a:r>
              <a:rPr lang="fr-CA" sz="1100">
                <a:solidFill>
                  <a:srgbClr val="FFFFFF"/>
                </a:solidFill>
                <a:effectLst/>
                <a:latin typeface="Barlow" panose="00000500000000000000" pitchFamily="2" charset="0"/>
                <a:ea typeface="Times" panose="02020603050405020304" pitchFamily="18" charset="0"/>
                <a:cs typeface="Times New Roman" panose="02020603050405020304" pitchFamily="18" charset="0"/>
              </a:rPr>
              <a:t>ACEF Estrie</a:t>
            </a:r>
            <a:endParaRPr lang="fr-CA" sz="1100">
              <a:solidFill>
                <a:srgbClr val="000000"/>
              </a:solidFill>
              <a:effectLst/>
              <a:latin typeface="Barlow" panose="00000500000000000000" pitchFamily="2" charset="0"/>
              <a:ea typeface="Times New Roman" panose="02020603050405020304" pitchFamily="18" charset="0"/>
              <a:cs typeface="Times New Roman" panose="02020603050405020304" pitchFamily="18" charset="0"/>
            </a:endParaRPr>
          </a:p>
          <a:p>
            <a:pPr>
              <a:spcAft>
                <a:spcPts val="720"/>
              </a:spcAft>
              <a:buNone/>
            </a:pPr>
            <a:r>
              <a:rPr lang="fr-CA" sz="1100">
                <a:solidFill>
                  <a:srgbClr val="FFFFFF"/>
                </a:solidFill>
                <a:effectLst/>
                <a:latin typeface="Barlow" panose="00000500000000000000" pitchFamily="2" charset="0"/>
                <a:ea typeface="Times" panose="02020603050405020304" pitchFamily="18" charset="0"/>
                <a:cs typeface="Times New Roman" panose="02020603050405020304" pitchFamily="18" charset="0"/>
              </a:rPr>
              <a:t>ACEF Lanaudière</a:t>
            </a:r>
            <a:endParaRPr lang="fr-CA" sz="1100">
              <a:solidFill>
                <a:srgbClr val="000000"/>
              </a:solidFill>
              <a:effectLst/>
              <a:latin typeface="Barlow" panose="00000500000000000000" pitchFamily="2" charset="0"/>
              <a:ea typeface="Times New Roman" panose="02020603050405020304" pitchFamily="18" charset="0"/>
              <a:cs typeface="Times New Roman" panose="02020603050405020304" pitchFamily="18" charset="0"/>
            </a:endParaRPr>
          </a:p>
          <a:p>
            <a:pPr>
              <a:spcAft>
                <a:spcPts val="720"/>
              </a:spcAft>
              <a:buNone/>
            </a:pPr>
            <a:r>
              <a:rPr lang="fr-CA" sz="1100">
                <a:solidFill>
                  <a:srgbClr val="FFFFFF"/>
                </a:solidFill>
                <a:effectLst/>
                <a:latin typeface="Barlow" panose="00000500000000000000" pitchFamily="2" charset="0"/>
                <a:ea typeface="Times" panose="02020603050405020304" pitchFamily="18" charset="0"/>
                <a:cs typeface="Times New Roman" panose="02020603050405020304" pitchFamily="18" charset="0"/>
              </a:rPr>
              <a:t>ACEF Montérégie-Est</a:t>
            </a:r>
            <a:r>
              <a:rPr lang="fr-CA" sz="1400">
                <a:solidFill>
                  <a:srgbClr val="FFFFFF"/>
                </a:solidFill>
                <a:effectLst/>
                <a:latin typeface="AdobeClean-Regular"/>
                <a:ea typeface="Calibri" panose="020F0502020204030204" pitchFamily="34" charset="0"/>
                <a:cs typeface="AdobeClean-Regular"/>
              </a:rPr>
              <a:t> </a:t>
            </a:r>
            <a:endParaRPr lang="fr-CA" sz="1100">
              <a:solidFill>
                <a:srgbClr val="000000"/>
              </a:solidFill>
              <a:effectLst/>
              <a:latin typeface="Barlow" panose="00000500000000000000" pitchFamily="2" charset="0"/>
              <a:ea typeface="Times New Roman" panose="02020603050405020304" pitchFamily="18" charset="0"/>
              <a:cs typeface="Times New Roman" panose="02020603050405020304" pitchFamily="18" charset="0"/>
            </a:endParaRPr>
          </a:p>
          <a:p>
            <a:pPr>
              <a:spcAft>
                <a:spcPts val="720"/>
              </a:spcAft>
              <a:buNone/>
            </a:pPr>
            <a:r>
              <a:rPr lang="fr-CA" sz="1100">
                <a:solidFill>
                  <a:srgbClr val="FFFFFF"/>
                </a:solidFill>
                <a:effectLst/>
                <a:latin typeface="Barlow" panose="00000500000000000000" pitchFamily="2" charset="0"/>
                <a:ea typeface="Times" panose="02020603050405020304" pitchFamily="18" charset="0"/>
                <a:cs typeface="Times New Roman" panose="02020603050405020304" pitchFamily="18" charset="0"/>
              </a:rPr>
              <a:t>ACEF Rive-Sud de Montréal</a:t>
            </a:r>
            <a:endParaRPr lang="fr-CA" sz="1100">
              <a:solidFill>
                <a:srgbClr val="000000"/>
              </a:solidFill>
              <a:effectLst/>
              <a:latin typeface="Barlow" panose="00000500000000000000" pitchFamily="2" charset="0"/>
              <a:ea typeface="Times New Roman" panose="02020603050405020304" pitchFamily="18" charset="0"/>
              <a:cs typeface="Times New Roman" panose="02020603050405020304" pitchFamily="18" charset="0"/>
            </a:endParaRPr>
          </a:p>
          <a:p>
            <a:pPr>
              <a:spcAft>
                <a:spcPts val="720"/>
              </a:spcAft>
              <a:buNone/>
            </a:pPr>
            <a:r>
              <a:rPr lang="fr-CA" sz="1100">
                <a:solidFill>
                  <a:srgbClr val="FFFFFF"/>
                </a:solidFill>
                <a:effectLst/>
                <a:latin typeface="Barlow" panose="00000500000000000000" pitchFamily="2" charset="0"/>
                <a:ea typeface="Times" panose="02020603050405020304" pitchFamily="18" charset="0"/>
                <a:cs typeface="Times New Roman" panose="02020603050405020304" pitchFamily="18" charset="0"/>
              </a:rPr>
              <a:t>Espace Finances Lévis</a:t>
            </a:r>
            <a:endParaRPr lang="fr-CA" sz="1100">
              <a:solidFill>
                <a:srgbClr val="000000"/>
              </a:solidFill>
              <a:effectLst/>
              <a:latin typeface="Barlow" panose="00000500000000000000" pitchFamily="2" charset="0"/>
              <a:ea typeface="Times New Roman" panose="02020603050405020304" pitchFamily="18" charset="0"/>
              <a:cs typeface="Times New Roman" panose="02020603050405020304" pitchFamily="18" charset="0"/>
            </a:endParaRPr>
          </a:p>
          <a:p>
            <a:pPr>
              <a:spcAft>
                <a:spcPts val="720"/>
              </a:spcAft>
              <a:buNone/>
            </a:pPr>
            <a:r>
              <a:rPr lang="fr-CA" sz="1100">
                <a:solidFill>
                  <a:srgbClr val="FFFFFF"/>
                </a:solidFill>
                <a:effectLst/>
                <a:latin typeface="Barlow" panose="00000500000000000000" pitchFamily="2" charset="0"/>
                <a:ea typeface="Times" panose="02020603050405020304" pitchFamily="18" charset="0"/>
                <a:cs typeface="Times New Roman" panose="02020603050405020304" pitchFamily="18" charset="0"/>
              </a:rPr>
              <a:t>Centre d'intervention budgétaire et sociale (CIBES) de la Mauricie</a:t>
            </a:r>
            <a:endParaRPr lang="fr-CA" sz="1100">
              <a:solidFill>
                <a:srgbClr val="000000"/>
              </a:solidFill>
              <a:effectLst/>
              <a:latin typeface="Barlow" panose="00000500000000000000" pitchFamily="2" charset="0"/>
              <a:ea typeface="Times New Roman" panose="02020603050405020304" pitchFamily="18" charset="0"/>
              <a:cs typeface="Times New Roman" panose="02020603050405020304" pitchFamily="18" charset="0"/>
            </a:endParaRPr>
          </a:p>
          <a:p>
            <a:pPr>
              <a:spcAft>
                <a:spcPts val="720"/>
              </a:spcAft>
              <a:buNone/>
            </a:pPr>
            <a:r>
              <a:rPr lang="fr-CA" sz="1100">
                <a:solidFill>
                  <a:srgbClr val="FFFFFF"/>
                </a:solidFill>
                <a:effectLst/>
                <a:latin typeface="Barlow" panose="00000500000000000000" pitchFamily="2" charset="0"/>
                <a:ea typeface="Times" panose="02020603050405020304" pitchFamily="18" charset="0"/>
                <a:cs typeface="Times New Roman" panose="02020603050405020304" pitchFamily="18" charset="0"/>
              </a:rPr>
              <a:t>Service d’Aide au Consommateur (Mauricie)</a:t>
            </a:r>
            <a:endParaRPr lang="fr-CA" sz="1100">
              <a:solidFill>
                <a:srgbClr val="000000"/>
              </a:solidFill>
              <a:effectLst/>
              <a:latin typeface="Barlow" panose="00000500000000000000" pitchFamily="2" charset="0"/>
              <a:ea typeface="Times New Roman" panose="02020603050405020304" pitchFamily="18" charset="0"/>
              <a:cs typeface="Times New Roman" panose="02020603050405020304" pitchFamily="18" charset="0"/>
            </a:endParaRPr>
          </a:p>
        </p:txBody>
      </p:sp>
      <p:sp>
        <p:nvSpPr>
          <p:cNvPr id="14" name="Zone de texte 43">
            <a:extLst>
              <a:ext uri="{FF2B5EF4-FFF2-40B4-BE49-F238E27FC236}">
                <a16:creationId xmlns:a16="http://schemas.microsoft.com/office/drawing/2014/main" id="{831B2688-E7E5-4DED-CA05-4F6805BF0409}"/>
              </a:ext>
            </a:extLst>
          </p:cNvPr>
          <p:cNvSpPr txBox="1"/>
          <p:nvPr/>
        </p:nvSpPr>
        <p:spPr>
          <a:xfrm>
            <a:off x="4382020" y="1435070"/>
            <a:ext cx="3309469" cy="979242"/>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spAutoFit/>
          </a:bodyPr>
          <a:lstStyle/>
          <a:p>
            <a:pPr algn="just">
              <a:spcAft>
                <a:spcPts val="800"/>
              </a:spcAft>
              <a:buNone/>
            </a:pPr>
            <a:r>
              <a:rPr lang="fr-FR" sz="1400" b="1" kern="100" cap="all">
                <a:solidFill>
                  <a:srgbClr val="FFFFFF"/>
                </a:solidFill>
                <a:effectLst/>
                <a:latin typeface="Barlow" panose="00000500000000000000" pitchFamily="2" charset="0"/>
                <a:ea typeface="Times New Roman" panose="02020603050405020304" pitchFamily="18" charset="0"/>
                <a:cs typeface="Times New Roman (Titres CS)"/>
              </a:rPr>
              <a:t>ASSOCIATIONS AFFILIÉES </a:t>
            </a:r>
            <a:endParaRPr lang="fr-CA" sz="1400" kern="100" cap="all">
              <a:solidFill>
                <a:srgbClr val="0072AD"/>
              </a:solidFill>
              <a:effectLst/>
              <a:latin typeface="Barlow" panose="00000500000000000000" pitchFamily="2" charset="0"/>
              <a:ea typeface="Times New Roman" panose="02020603050405020304" pitchFamily="18" charset="0"/>
              <a:cs typeface="Times New Roman (Titres CS)"/>
            </a:endParaRPr>
          </a:p>
          <a:p>
            <a:pPr>
              <a:lnSpc>
                <a:spcPct val="115000"/>
              </a:lnSpc>
              <a:spcAft>
                <a:spcPts val="800"/>
              </a:spcAft>
              <a:buNone/>
            </a:pPr>
            <a:r>
              <a:rPr lang="fr-FR" sz="1100" kern="100">
                <a:solidFill>
                  <a:srgbClr val="FFFFFF"/>
                </a:solidFill>
                <a:effectLst/>
                <a:latin typeface="Barlow" panose="00000500000000000000" pitchFamily="2" charset="0"/>
                <a:ea typeface="Calibri" panose="020F0502020204030204" pitchFamily="34" charset="0"/>
                <a:cs typeface="Times New Roman" panose="02020603050405020304" pitchFamily="18" charset="0"/>
              </a:rPr>
              <a:t>Association des consommateurs pour </a:t>
            </a:r>
            <a:br>
              <a:rPr lang="fr-FR" sz="1100" kern="100">
                <a:solidFill>
                  <a:srgbClr val="FFFFFF"/>
                </a:solidFill>
                <a:effectLst/>
                <a:latin typeface="Barlow" panose="00000500000000000000" pitchFamily="2" charset="0"/>
                <a:ea typeface="Calibri" panose="020F0502020204030204" pitchFamily="34" charset="0"/>
                <a:cs typeface="Times New Roman" panose="02020603050405020304" pitchFamily="18" charset="0"/>
              </a:rPr>
            </a:br>
            <a:r>
              <a:rPr lang="fr-FR" sz="1100" kern="100">
                <a:solidFill>
                  <a:srgbClr val="FFFFFF"/>
                </a:solidFill>
                <a:effectLst/>
                <a:latin typeface="Barlow" panose="00000500000000000000" pitchFamily="2" charset="0"/>
                <a:ea typeface="Calibri" panose="020F0502020204030204" pitchFamily="34" charset="0"/>
                <a:cs typeface="Times New Roman" panose="02020603050405020304" pitchFamily="18" charset="0"/>
              </a:rPr>
              <a:t>la qualité dans la construction (ACQC)</a:t>
            </a:r>
            <a:endParaRPr lang="fr-CA" sz="1100" kern="100">
              <a:solidFill>
                <a:srgbClr val="000000"/>
              </a:solidFill>
              <a:effectLst/>
              <a:latin typeface="Barlow" panose="00000500000000000000" pitchFamily="2" charset="0"/>
              <a:ea typeface="Calibri" panose="020F0502020204030204" pitchFamily="34" charset="0"/>
              <a:cs typeface="Times New Roman" panose="02020603050405020304" pitchFamily="18" charset="0"/>
            </a:endParaRPr>
          </a:p>
          <a:p>
            <a:pPr>
              <a:spcAft>
                <a:spcPts val="720"/>
              </a:spcAft>
              <a:buNone/>
            </a:pPr>
            <a:r>
              <a:rPr lang="fr-CA" sz="1100">
                <a:solidFill>
                  <a:srgbClr val="FFFFFF"/>
                </a:solidFill>
                <a:effectLst/>
                <a:latin typeface="Barlow" panose="00000500000000000000" pitchFamily="2" charset="0"/>
                <a:ea typeface="Times New Roman" panose="02020603050405020304" pitchFamily="18" charset="0"/>
                <a:cs typeface="Times New Roman" panose="02020603050405020304" pitchFamily="18" charset="0"/>
              </a:rPr>
              <a:t>Centre d'éducation financière EBO (Ottawa)</a:t>
            </a:r>
            <a:endParaRPr lang="fr-CA" sz="1100">
              <a:solidFill>
                <a:srgbClr val="000000"/>
              </a:solidFill>
              <a:effectLst/>
              <a:latin typeface="Barlow" panose="00000500000000000000" pitchFamily="2" charset="0"/>
              <a:ea typeface="Times New Roman" panose="02020603050405020304" pitchFamily="18" charset="0"/>
              <a:cs typeface="Times New Roman" panose="02020603050405020304" pitchFamily="18" charset="0"/>
            </a:endParaRPr>
          </a:p>
        </p:txBody>
      </p:sp>
      <p:sp>
        <p:nvSpPr>
          <p:cNvPr id="17" name="ZoneTexte 16">
            <a:extLst>
              <a:ext uri="{FF2B5EF4-FFF2-40B4-BE49-F238E27FC236}">
                <a16:creationId xmlns:a16="http://schemas.microsoft.com/office/drawing/2014/main" id="{BAF4E47F-4FAE-434A-69EB-7BD92A7C92FE}"/>
              </a:ext>
            </a:extLst>
          </p:cNvPr>
          <p:cNvSpPr txBox="1"/>
          <p:nvPr/>
        </p:nvSpPr>
        <p:spPr>
          <a:xfrm>
            <a:off x="4026062" y="1908317"/>
            <a:ext cx="2502608" cy="3170099"/>
          </a:xfrm>
          <a:prstGeom prst="rect">
            <a:avLst/>
          </a:prstGeom>
          <a:noFill/>
          <a:effectLst>
            <a:outerShdw blurRad="50800" dist="38100" dir="2700000" algn="tl" rotWithShape="0">
              <a:prstClr val="black">
                <a:alpha val="40000"/>
              </a:prstClr>
            </a:outerShdw>
          </a:effectLst>
        </p:spPr>
        <p:txBody>
          <a:bodyPr wrap="none" rtlCol="0">
            <a:spAutoFit/>
          </a:bodyPr>
          <a:lstStyle/>
          <a:p>
            <a:r>
              <a:rPr lang="fr-CA" sz="20000" b="1" kern="600" spc="-200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16</a:t>
            </a:r>
          </a:p>
        </p:txBody>
      </p:sp>
      <p:sp>
        <p:nvSpPr>
          <p:cNvPr id="15" name="Zone de texte 43">
            <a:extLst>
              <a:ext uri="{FF2B5EF4-FFF2-40B4-BE49-F238E27FC236}">
                <a16:creationId xmlns:a16="http://schemas.microsoft.com/office/drawing/2014/main" id="{631F3190-21EB-3E09-DEF4-FDBDEA6162D0}"/>
              </a:ext>
            </a:extLst>
          </p:cNvPr>
          <p:cNvSpPr txBox="1"/>
          <p:nvPr/>
        </p:nvSpPr>
        <p:spPr>
          <a:xfrm>
            <a:off x="1620405" y="468142"/>
            <a:ext cx="6843764" cy="1515887"/>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algn="just">
              <a:spcAft>
                <a:spcPts val="1200"/>
              </a:spcAft>
              <a:buNone/>
            </a:pPr>
            <a:r>
              <a:rPr lang="fr-FR" sz="4400" b="1" kern="100">
                <a:solidFill>
                  <a:srgbClr val="FFFFFF"/>
                </a:solidFill>
                <a:effectLst/>
                <a:latin typeface="Barlow SemiBold" panose="00000700000000000000" pitchFamily="2" charset="0"/>
                <a:ea typeface="Times New Roman" panose="02020603050405020304" pitchFamily="18" charset="0"/>
                <a:cs typeface="Times New Roman (Titres CS)"/>
              </a:rPr>
              <a:t>La force d’un réseau</a:t>
            </a:r>
            <a:endParaRPr lang="fr-CA" sz="4400" b="1" kern="100">
              <a:solidFill>
                <a:srgbClr val="0072AD"/>
              </a:solidFill>
              <a:effectLst/>
              <a:latin typeface="Barlow SemiBold" panose="00000700000000000000" pitchFamily="2" charset="0"/>
              <a:ea typeface="Times New Roman" panose="02020603050405020304" pitchFamily="18" charset="0"/>
              <a:cs typeface="Times New Roman (Titres CS)"/>
            </a:endParaRPr>
          </a:p>
        </p:txBody>
      </p:sp>
      <p:sp>
        <p:nvSpPr>
          <p:cNvPr id="3" name="Rectangle 2">
            <a:extLst>
              <a:ext uri="{FF2B5EF4-FFF2-40B4-BE49-F238E27FC236}">
                <a16:creationId xmlns:a16="http://schemas.microsoft.com/office/drawing/2014/main" id="{5F812BCF-1CE9-0DEB-54AB-02D0CA029923}"/>
              </a:ext>
            </a:extLst>
          </p:cNvPr>
          <p:cNvSpPr/>
          <p:nvPr/>
        </p:nvSpPr>
        <p:spPr>
          <a:xfrm>
            <a:off x="6324600" y="5257800"/>
            <a:ext cx="2286000" cy="822960"/>
          </a:xfrm>
          <a:prstGeom prst="rect">
            <a:avLst/>
          </a:prstGeom>
          <a:blipFill>
            <a:blip r:embed="rId2"/>
            <a:stretch>
              <a:fillRect/>
            </a:stretch>
          </a:blip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sz="9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61AEA-3901-E709-272D-BEB4F69EEB76}"/>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78FAA80-7BF4-0634-D597-64533768BE2E}"/>
              </a:ext>
            </a:extLst>
          </p:cNvPr>
          <p:cNvSpPr>
            <a:spLocks noGrp="1"/>
          </p:cNvSpPr>
          <p:nvPr>
            <p:ph type="title"/>
          </p:nvPr>
        </p:nvSpPr>
        <p:spPr>
          <a:xfrm>
            <a:off x="685347" y="2102679"/>
            <a:ext cx="7765321" cy="1326321"/>
          </a:xfrm>
        </p:spPr>
        <p:txBody>
          <a:bodyPr>
            <a:normAutofit/>
          </a:bodyPr>
          <a:lstStyle/>
          <a:p>
            <a:r>
              <a:rPr lang="fr-CA" sz="7200" cap="none">
                <a:latin typeface="Aptos ExtraBold" panose="020B0004020202020204" pitchFamily="34" charset="0"/>
              </a:rPr>
              <a:t>Merci !</a:t>
            </a:r>
          </a:p>
        </p:txBody>
      </p:sp>
      <p:sp>
        <p:nvSpPr>
          <p:cNvPr id="4" name="Rectangle 3">
            <a:extLst>
              <a:ext uri="{FF2B5EF4-FFF2-40B4-BE49-F238E27FC236}">
                <a16:creationId xmlns:a16="http://schemas.microsoft.com/office/drawing/2014/main" id="{7CA8CA8B-9857-EE77-265C-3CFBC54A750C}"/>
              </a:ext>
            </a:extLst>
          </p:cNvPr>
          <p:cNvSpPr/>
          <p:nvPr/>
        </p:nvSpPr>
        <p:spPr>
          <a:xfrm>
            <a:off x="6324600" y="5257800"/>
            <a:ext cx="2286000" cy="822960"/>
          </a:xfrm>
          <a:prstGeom prst="rect">
            <a:avLst/>
          </a:prstGeom>
          <a:blipFill>
            <a:blip r:embed="rId2"/>
            <a:stretch>
              <a:fillRect/>
            </a:stretch>
          </a:blip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sz="900"/>
          </a:p>
        </p:txBody>
      </p:sp>
    </p:spTree>
    <p:extLst>
      <p:ext uri="{BB962C8B-B14F-4D97-AF65-F5344CB8AC3E}">
        <p14:creationId xmlns:p14="http://schemas.microsoft.com/office/powerpoint/2010/main" val="4431086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407920"/>
            <a:ext cx="8153400" cy="1630680"/>
          </a:xfrm>
        </p:spPr>
        <p:txBody>
          <a:bodyPr>
            <a:noAutofit/>
          </a:bodyPr>
          <a:lstStyle/>
          <a:p>
            <a:r>
              <a:rPr lang="fr-CA" sz="4400" cap="none">
                <a:solidFill>
                  <a:schemeClr val="tx2"/>
                </a:solidFill>
                <a:latin typeface="Aptos ExtraBold" panose="020B0004020202020204" pitchFamily="34" charset="0"/>
              </a:rPr>
              <a:t>Avant l’adoption</a:t>
            </a:r>
            <a:br>
              <a:rPr lang="fr-CA" sz="4400" cap="none">
                <a:solidFill>
                  <a:schemeClr val="tx2"/>
                </a:solidFill>
                <a:latin typeface="Aptos ExtraBold" panose="020B0004020202020204" pitchFamily="34" charset="0"/>
              </a:rPr>
            </a:br>
            <a:r>
              <a:rPr lang="fr-CA" sz="4400" cap="none">
                <a:solidFill>
                  <a:schemeClr val="tx2"/>
                </a:solidFill>
                <a:latin typeface="Aptos ExtraBold" panose="020B0004020202020204" pitchFamily="34" charset="0"/>
              </a:rPr>
              <a:t>du projet de loi 69</a:t>
            </a:r>
            <a:endParaRPr lang="fr-CA" sz="4400" b="1" cap="none">
              <a:solidFill>
                <a:schemeClr val="tx2"/>
              </a:solidFill>
              <a:latin typeface="Aptos ExtraBold" panose="020B0004020202020204" pitchFamily="34" charset="0"/>
            </a:endParaRPr>
          </a:p>
        </p:txBody>
      </p:sp>
      <p:grpSp>
        <p:nvGrpSpPr>
          <p:cNvPr id="9" name="Groupe 8">
            <a:extLst>
              <a:ext uri="{FF2B5EF4-FFF2-40B4-BE49-F238E27FC236}">
                <a16:creationId xmlns:a16="http://schemas.microsoft.com/office/drawing/2014/main" id="{A8F02AE9-5502-2F26-5BC3-6C798F2F80EC}"/>
              </a:ext>
            </a:extLst>
          </p:cNvPr>
          <p:cNvGrpSpPr/>
          <p:nvPr/>
        </p:nvGrpSpPr>
        <p:grpSpPr>
          <a:xfrm>
            <a:off x="1016425" y="1447800"/>
            <a:ext cx="7010400" cy="1031940"/>
            <a:chOff x="0" y="0"/>
            <a:chExt cx="7010400" cy="1031940"/>
          </a:xfrm>
        </p:grpSpPr>
        <p:sp>
          <p:nvSpPr>
            <p:cNvPr id="10" name="Rectangle : coins arrondis 9">
              <a:extLst>
                <a:ext uri="{FF2B5EF4-FFF2-40B4-BE49-F238E27FC236}">
                  <a16:creationId xmlns:a16="http://schemas.microsoft.com/office/drawing/2014/main" id="{D21E4738-F2C9-9926-8E74-BD4C35DE0762}"/>
                </a:ext>
              </a:extLst>
            </p:cNvPr>
            <p:cNvSpPr/>
            <p:nvPr/>
          </p:nvSpPr>
          <p:spPr>
            <a:xfrm>
              <a:off x="0" y="0"/>
              <a:ext cx="7010400" cy="1031940"/>
            </a:xfrm>
            <a:prstGeom prst="roundRect">
              <a:avLst/>
            </a:prstGeom>
            <a:solidFill>
              <a:schemeClr val="tx2"/>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fr-CA"/>
            </a:p>
          </p:txBody>
        </p:sp>
        <p:sp>
          <p:nvSpPr>
            <p:cNvPr id="11" name="Rectangle : coins arrondis 4">
              <a:extLst>
                <a:ext uri="{FF2B5EF4-FFF2-40B4-BE49-F238E27FC236}">
                  <a16:creationId xmlns:a16="http://schemas.microsoft.com/office/drawing/2014/main" id="{7A7774A9-B750-C19D-104D-56ABD72573ED}"/>
                </a:ext>
              </a:extLst>
            </p:cNvPr>
            <p:cNvSpPr txBox="1"/>
            <p:nvPr/>
          </p:nvSpPr>
          <p:spPr>
            <a:xfrm>
              <a:off x="50375" y="50375"/>
              <a:ext cx="6909650" cy="93119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0020" tIns="160020" rIns="160020" bIns="160020" numCol="1" spcCol="1270" anchor="ctr" anchorCtr="0">
              <a:noAutofit/>
            </a:bodyPr>
            <a:lstStyle/>
            <a:p>
              <a:pPr lvl="0" algn="ctr" defTabSz="1866900">
                <a:lnSpc>
                  <a:spcPct val="90000"/>
                </a:lnSpc>
                <a:spcBef>
                  <a:spcPct val="0"/>
                </a:spcBef>
                <a:spcAft>
                  <a:spcPct val="35000"/>
                </a:spcAft>
              </a:pPr>
              <a:r>
                <a:rPr lang="fr-CA" sz="4400" b="1">
                  <a:solidFill>
                    <a:schemeClr val="tx1"/>
                  </a:solidFill>
                  <a:latin typeface="Arial"/>
                </a:rPr>
                <a:t>PARTIE I</a:t>
              </a:r>
              <a:endParaRPr lang="en-US" sz="4200" kern="1200">
                <a:solidFill>
                  <a:schemeClr val="tx1"/>
                </a:solidFill>
                <a:latin typeface="Aptos SemiBold" panose="020B0004020202020204" pitchFamily="34" charset="0"/>
              </a:endParaRPr>
            </a:p>
          </p:txBody>
        </p:sp>
      </p:grpSp>
      <p:sp>
        <p:nvSpPr>
          <p:cNvPr id="3" name="Rectangle 2">
            <a:extLst>
              <a:ext uri="{FF2B5EF4-FFF2-40B4-BE49-F238E27FC236}">
                <a16:creationId xmlns:a16="http://schemas.microsoft.com/office/drawing/2014/main" id="{939B0124-91E8-4F67-7949-EC4964391819}"/>
              </a:ext>
            </a:extLst>
          </p:cNvPr>
          <p:cNvSpPr/>
          <p:nvPr/>
        </p:nvSpPr>
        <p:spPr>
          <a:xfrm>
            <a:off x="6324600" y="5257800"/>
            <a:ext cx="2286000" cy="822960"/>
          </a:xfrm>
          <a:prstGeom prst="rect">
            <a:avLst/>
          </a:prstGeom>
          <a:blipFill>
            <a:blip r:embed="rId2"/>
            <a:stretch>
              <a:fillRect/>
            </a:stretch>
          </a:blip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sz="9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descr="Une image contenant texte, capture d’écran, nombre, Police&#10;&#10;Le contenu généré par l’IA peut être incorrect.">
            <a:extLst>
              <a:ext uri="{FF2B5EF4-FFF2-40B4-BE49-F238E27FC236}">
                <a16:creationId xmlns:a16="http://schemas.microsoft.com/office/drawing/2014/main" id="{3B833E85-BBC0-DC52-4C22-F76FCB76746B}"/>
              </a:ext>
            </a:extLst>
          </p:cNvPr>
          <p:cNvPicPr>
            <a:picLocks noChangeAspect="1"/>
          </p:cNvPicPr>
          <p:nvPr/>
        </p:nvPicPr>
        <p:blipFill>
          <a:blip r:embed="rId2"/>
          <a:stretch>
            <a:fillRect/>
          </a:stretch>
        </p:blipFill>
        <p:spPr>
          <a:xfrm>
            <a:off x="1076647" y="838200"/>
            <a:ext cx="6990705" cy="5105571"/>
          </a:xfrm>
          <a:prstGeom prst="rect">
            <a:avLst/>
          </a:prstGeom>
        </p:spPr>
      </p:pic>
    </p:spTree>
    <p:extLst>
      <p:ext uri="{BB962C8B-B14F-4D97-AF65-F5344CB8AC3E}">
        <p14:creationId xmlns:p14="http://schemas.microsoft.com/office/powerpoint/2010/main" val="28759548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pture d’écran, Police, ligne&#10;&#10;Le contenu généré par l’IA peut être incorrect.">
            <a:extLst>
              <a:ext uri="{FF2B5EF4-FFF2-40B4-BE49-F238E27FC236}">
                <a16:creationId xmlns:a16="http://schemas.microsoft.com/office/drawing/2014/main" id="{FCB6866B-EAB4-725F-456A-DE450CDEA974}"/>
              </a:ext>
            </a:extLst>
          </p:cNvPr>
          <p:cNvPicPr>
            <a:picLocks noChangeAspect="1"/>
          </p:cNvPicPr>
          <p:nvPr/>
        </p:nvPicPr>
        <p:blipFill>
          <a:blip r:embed="rId2"/>
          <a:stretch>
            <a:fillRect/>
          </a:stretch>
        </p:blipFill>
        <p:spPr>
          <a:xfrm>
            <a:off x="1028271" y="990434"/>
            <a:ext cx="7079472" cy="3566271"/>
          </a:xfrm>
          <a:prstGeom prst="rect">
            <a:avLst/>
          </a:prstGeom>
        </p:spPr>
      </p:pic>
      <p:sp>
        <p:nvSpPr>
          <p:cNvPr id="6" name="Rectangle 5">
            <a:extLst>
              <a:ext uri="{FF2B5EF4-FFF2-40B4-BE49-F238E27FC236}">
                <a16:creationId xmlns:a16="http://schemas.microsoft.com/office/drawing/2014/main" id="{ACDEC8DD-FAE0-8860-78FB-8132AE9AE94D}"/>
              </a:ext>
            </a:extLst>
          </p:cNvPr>
          <p:cNvSpPr/>
          <p:nvPr/>
        </p:nvSpPr>
        <p:spPr>
          <a:xfrm>
            <a:off x="6199239" y="5334000"/>
            <a:ext cx="2286000" cy="822960"/>
          </a:xfrm>
          <a:prstGeom prst="rect">
            <a:avLst/>
          </a:prstGeom>
          <a:blipFill>
            <a:blip r:embed="rId3"/>
            <a:stretch>
              <a:fillRect/>
            </a:stretch>
          </a:blip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sz="900"/>
          </a:p>
        </p:txBody>
      </p:sp>
    </p:spTree>
    <p:extLst>
      <p:ext uri="{BB962C8B-B14F-4D97-AF65-F5344CB8AC3E}">
        <p14:creationId xmlns:p14="http://schemas.microsoft.com/office/powerpoint/2010/main" val="38822873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pture d’écran, nombre, Police&#10;&#10;Le contenu généré par l’IA peut être incorrect.">
            <a:extLst>
              <a:ext uri="{FF2B5EF4-FFF2-40B4-BE49-F238E27FC236}">
                <a16:creationId xmlns:a16="http://schemas.microsoft.com/office/drawing/2014/main" id="{EC1BDF9E-8D0B-BE78-8751-CC3CF11F192D}"/>
              </a:ext>
            </a:extLst>
          </p:cNvPr>
          <p:cNvPicPr>
            <a:picLocks noChangeAspect="1"/>
          </p:cNvPicPr>
          <p:nvPr/>
        </p:nvPicPr>
        <p:blipFill>
          <a:blip r:embed="rId2"/>
          <a:stretch>
            <a:fillRect/>
          </a:stretch>
        </p:blipFill>
        <p:spPr>
          <a:xfrm>
            <a:off x="973149" y="716280"/>
            <a:ext cx="7189715" cy="3886332"/>
          </a:xfrm>
          <a:prstGeom prst="rect">
            <a:avLst/>
          </a:prstGeom>
        </p:spPr>
      </p:pic>
      <p:sp>
        <p:nvSpPr>
          <p:cNvPr id="6" name="Rectangle 5">
            <a:extLst>
              <a:ext uri="{FF2B5EF4-FFF2-40B4-BE49-F238E27FC236}">
                <a16:creationId xmlns:a16="http://schemas.microsoft.com/office/drawing/2014/main" id="{A4E80D18-75C8-B822-D880-9DBCED2899DF}"/>
              </a:ext>
            </a:extLst>
          </p:cNvPr>
          <p:cNvSpPr/>
          <p:nvPr/>
        </p:nvSpPr>
        <p:spPr>
          <a:xfrm>
            <a:off x="6199239" y="5334000"/>
            <a:ext cx="2286000" cy="822960"/>
          </a:xfrm>
          <a:prstGeom prst="rect">
            <a:avLst/>
          </a:prstGeom>
          <a:blipFill>
            <a:blip r:embed="rId3"/>
            <a:stretch>
              <a:fillRect/>
            </a:stretch>
          </a:blip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sz="900"/>
          </a:p>
        </p:txBody>
      </p:sp>
    </p:spTree>
    <p:extLst>
      <p:ext uri="{BB962C8B-B14F-4D97-AF65-F5344CB8AC3E}">
        <p14:creationId xmlns:p14="http://schemas.microsoft.com/office/powerpoint/2010/main" val="31673179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pture d’écran, nombre, Police&#10;&#10;Le contenu généré par l’IA peut être incorrect.">
            <a:extLst>
              <a:ext uri="{FF2B5EF4-FFF2-40B4-BE49-F238E27FC236}">
                <a16:creationId xmlns:a16="http://schemas.microsoft.com/office/drawing/2014/main" id="{67EDA270-C7C4-AECB-D1E6-D7E1415232FF}"/>
              </a:ext>
            </a:extLst>
          </p:cNvPr>
          <p:cNvPicPr>
            <a:picLocks noChangeAspect="1"/>
          </p:cNvPicPr>
          <p:nvPr/>
        </p:nvPicPr>
        <p:blipFill>
          <a:blip r:embed="rId2"/>
          <a:stretch>
            <a:fillRect/>
          </a:stretch>
        </p:blipFill>
        <p:spPr>
          <a:xfrm>
            <a:off x="700587" y="1396194"/>
            <a:ext cx="7671009" cy="3295764"/>
          </a:xfrm>
          <a:prstGeom prst="rect">
            <a:avLst/>
          </a:prstGeom>
        </p:spPr>
      </p:pic>
      <p:sp>
        <p:nvSpPr>
          <p:cNvPr id="6" name="Rectangle 5">
            <a:extLst>
              <a:ext uri="{FF2B5EF4-FFF2-40B4-BE49-F238E27FC236}">
                <a16:creationId xmlns:a16="http://schemas.microsoft.com/office/drawing/2014/main" id="{0E61BD8F-8A4B-D9A3-26E0-3CE86684D023}"/>
              </a:ext>
            </a:extLst>
          </p:cNvPr>
          <p:cNvSpPr/>
          <p:nvPr/>
        </p:nvSpPr>
        <p:spPr>
          <a:xfrm>
            <a:off x="6199239" y="5334000"/>
            <a:ext cx="2286000" cy="822960"/>
          </a:xfrm>
          <a:prstGeom prst="rect">
            <a:avLst/>
          </a:prstGeom>
          <a:blipFill>
            <a:blip r:embed="rId3"/>
            <a:stretch>
              <a:fillRect/>
            </a:stretch>
          </a:blip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sz="900"/>
          </a:p>
        </p:txBody>
      </p:sp>
    </p:spTree>
    <p:extLst>
      <p:ext uri="{BB962C8B-B14F-4D97-AF65-F5344CB8AC3E}">
        <p14:creationId xmlns:p14="http://schemas.microsoft.com/office/powerpoint/2010/main" val="24256518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Une image contenant texte, capture d’écran, nombre, Parallèle&#10;&#10;Le contenu généré par l’IA peut être incorrect.">
            <a:extLst>
              <a:ext uri="{FF2B5EF4-FFF2-40B4-BE49-F238E27FC236}">
                <a16:creationId xmlns:a16="http://schemas.microsoft.com/office/drawing/2014/main" id="{39289308-67DE-D2AF-9A29-F4FD5BEF370A}"/>
              </a:ext>
            </a:extLst>
          </p:cNvPr>
          <p:cNvPicPr>
            <a:picLocks noChangeAspect="1"/>
          </p:cNvPicPr>
          <p:nvPr/>
        </p:nvPicPr>
        <p:blipFill>
          <a:blip r:embed="rId2"/>
          <a:stretch>
            <a:fillRect/>
          </a:stretch>
        </p:blipFill>
        <p:spPr>
          <a:xfrm>
            <a:off x="733010" y="690880"/>
            <a:ext cx="7742069" cy="3962400"/>
          </a:xfrm>
          <a:prstGeom prst="rect">
            <a:avLst/>
          </a:prstGeom>
        </p:spPr>
      </p:pic>
      <p:sp>
        <p:nvSpPr>
          <p:cNvPr id="4" name="Rectangle 3">
            <a:extLst>
              <a:ext uri="{FF2B5EF4-FFF2-40B4-BE49-F238E27FC236}">
                <a16:creationId xmlns:a16="http://schemas.microsoft.com/office/drawing/2014/main" id="{15EDA173-8618-10BA-4F1B-6A1EF121B43F}"/>
              </a:ext>
            </a:extLst>
          </p:cNvPr>
          <p:cNvSpPr/>
          <p:nvPr/>
        </p:nvSpPr>
        <p:spPr>
          <a:xfrm>
            <a:off x="6199239" y="5334000"/>
            <a:ext cx="2286000" cy="822960"/>
          </a:xfrm>
          <a:prstGeom prst="rect">
            <a:avLst/>
          </a:prstGeom>
          <a:blipFill>
            <a:blip r:embed="rId3"/>
            <a:stretch>
              <a:fillRect/>
            </a:stretch>
          </a:blip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sz="900"/>
          </a:p>
        </p:txBody>
      </p:sp>
    </p:spTree>
    <p:extLst>
      <p:ext uri="{BB962C8B-B14F-4D97-AF65-F5344CB8AC3E}">
        <p14:creationId xmlns:p14="http://schemas.microsoft.com/office/powerpoint/2010/main" val="1598260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F6467481FE02A46BCB44840401F9BC0" ma:contentTypeVersion="16" ma:contentTypeDescription="Crée un document." ma:contentTypeScope="" ma:versionID="8eaeb6ce83204ab3c1ddd2ad7ef32d7c">
  <xsd:schema xmlns:xsd="http://www.w3.org/2001/XMLSchema" xmlns:xs="http://www.w3.org/2001/XMLSchema" xmlns:p="http://schemas.microsoft.com/office/2006/metadata/properties" xmlns:ns2="942ec0a4-5640-49ee-9290-7a71ba8065d4" xmlns:ns3="073a75c4-6b5f-48cf-85a9-fc7c7dd2528e" targetNamespace="http://schemas.microsoft.com/office/2006/metadata/properties" ma:root="true" ma:fieldsID="63a96dee84e6207c7911ce8d40264e4d" ns2:_="" ns3:_="">
    <xsd:import namespace="942ec0a4-5640-49ee-9290-7a71ba8065d4"/>
    <xsd:import namespace="073a75c4-6b5f-48cf-85a9-fc7c7dd2528e"/>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2ec0a4-5640-49ee-9290-7a71ba8065d4"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Balises d’images" ma:readOnly="false" ma:fieldId="{5cf76f15-5ced-4ddc-b409-7134ff3c332f}" ma:taxonomyMulti="true" ma:sspId="fa5a6143-4471-471f-b3a1-ab19f4879c5e"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73a75c4-6b5f-48cf-85a9-fc7c7dd2528e"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3d1389c3-51e7-43a5-82c7-6f60f0e9b9b9}" ma:internalName="TaxCatchAll" ma:showField="CatchAllData" ma:web="073a75c4-6b5f-48cf-85a9-fc7c7dd2528e">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Partagé avec dé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942ec0a4-5640-49ee-9290-7a71ba8065d4">
      <Terms xmlns="http://schemas.microsoft.com/office/infopath/2007/PartnerControls"/>
    </lcf76f155ced4ddcb4097134ff3c332f>
    <TaxCatchAll xmlns="073a75c4-6b5f-48cf-85a9-fc7c7dd2528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24362D5-EDF6-43D7-B326-13F37803A548}">
  <ds:schemaRefs>
    <ds:schemaRef ds:uri="http://schemas.microsoft.com/office/2006/metadata/contentType"/>
    <ds:schemaRef ds:uri="http://schemas.microsoft.com/office/2006/metadata/properties/metaAttributes"/>
    <ds:schemaRef ds:uri="http://www.w3.org/2000/xmlns/"/>
    <ds:schemaRef ds:uri="http://www.w3.org/2001/XMLSchema"/>
    <ds:schemaRef ds:uri="942ec0a4-5640-49ee-9290-7a71ba8065d4"/>
    <ds:schemaRef ds:uri="073a75c4-6b5f-48cf-85a9-fc7c7dd2528e"/>
    <ds:schemaRef ds:uri="http://schemas.microsoft.com/office/2006/metadata/propertie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23BB0D8-F9EF-4D70-9192-C5466F46A52F}">
  <ds:schemaRefs>
    <ds:schemaRef ds:uri="http://purl.org/dc/elements/1.1/"/>
    <ds:schemaRef ds:uri="http://schemas.microsoft.com/office/2006/metadata/properties"/>
    <ds:schemaRef ds:uri="942ec0a4-5640-49ee-9290-7a71ba8065d4"/>
    <ds:schemaRef ds:uri="073a75c4-6b5f-48cf-85a9-fc7c7dd2528e"/>
    <ds:schemaRef ds:uri="http://purl.org/dc/dcmitype/"/>
    <ds:schemaRef ds:uri="http://www.w3.org/XML/1998/namespace"/>
    <ds:schemaRef ds:uri="http://purl.org/dc/terms/"/>
    <ds:schemaRef ds:uri="http://schemas.microsoft.com/office/2006/documentManagement/types"/>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811DD59A-361B-4D19-A4B8-C01B640F64E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TM04033921[[fn=Damas]]</Template>
  <TotalTime>376</TotalTime>
  <Words>1363</Words>
  <Application>Microsoft Office PowerPoint</Application>
  <PresentationFormat>Affichage à l'écran (4:3)</PresentationFormat>
  <Paragraphs>85</Paragraphs>
  <Slides>30</Slides>
  <Notes>0</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30</vt:i4>
      </vt:variant>
    </vt:vector>
  </HeadingPairs>
  <TitlesOfParts>
    <vt:vector size="41" baseType="lpstr">
      <vt:lpstr>AdobeClean-Regular</vt:lpstr>
      <vt:lpstr>Aptos</vt:lpstr>
      <vt:lpstr>Aptos ExtraBold</vt:lpstr>
      <vt:lpstr>Aptos SemiBold</vt:lpstr>
      <vt:lpstr>Arial</vt:lpstr>
      <vt:lpstr>Barlow</vt:lpstr>
      <vt:lpstr>Barlow SemiBold</vt:lpstr>
      <vt:lpstr>Bookman Old Style</vt:lpstr>
      <vt:lpstr>Rockwell</vt:lpstr>
      <vt:lpstr>Symbol</vt:lpstr>
      <vt:lpstr>Damask</vt:lpstr>
      <vt:lpstr>  Présentation du rapport  Risques financiers  et tarifaires du Plan d’action 2035 d’Hydro-Québec</vt:lpstr>
      <vt:lpstr>Intervenants</vt:lpstr>
      <vt:lpstr>Présentation PowerPoint</vt:lpstr>
      <vt:lpstr>Avant l’adoption du projet de loi 69</vt:lpstr>
      <vt:lpstr>Présentation PowerPoint</vt:lpstr>
      <vt:lpstr>Présentation PowerPoint</vt:lpstr>
      <vt:lpstr>Présentation PowerPoint</vt:lpstr>
      <vt:lpstr>Présentation PowerPoint</vt:lpstr>
      <vt:lpstr>Présentation PowerPoint</vt:lpstr>
      <vt:lpstr>Les Constats</vt:lpstr>
      <vt:lpstr>Les Constats (suite)</vt:lpstr>
      <vt:lpstr>Conclusion de la 1re partie</vt:lpstr>
      <vt:lpstr>Conclusion de la 1re partie (suite)</vt:lpstr>
      <vt:lpstr> Après le bâillon, la demande tarifaire</vt:lpstr>
      <vt:lpstr>La demande tarifaire</vt:lpstr>
      <vt:lpstr>La demande tarifaire</vt:lpstr>
      <vt:lpstr>La demande tarifaire</vt:lpstr>
      <vt:lpstr>Présentation PowerPoint</vt:lpstr>
      <vt:lpstr>Présentation PowerPoint</vt:lpstr>
      <vt:lpstr>Conclusion 2e partie</vt:lpstr>
      <vt:lpstr>Conclusion de la 2e partie</vt:lpstr>
      <vt:lpstr>Présentation PowerPoint</vt:lpstr>
      <vt:lpstr>Présentation PowerPoint</vt:lpstr>
      <vt:lpstr>Financer la transition énergétique</vt:lpstr>
      <vt:lpstr>Financer la transition énergétique</vt:lpstr>
      <vt:lpstr>Présentation PowerPoint</vt:lpstr>
      <vt:lpstr>Coût marginal vs coût moyen</vt:lpstr>
      <vt:lpstr>Conclusion</vt:lpstr>
      <vt:lpstr>Questions ?</vt:lpstr>
      <vt:lpstr>Merci !</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du rapport  Risques financiers  et tarifaires du Plan d’action 2035 d’Hydro-Québec</dc:title>
  <dc:subject/>
  <dc:creator>Maxime Dorais</dc:creator>
  <cp:keywords/>
  <dc:description>generated using python-pptx</dc:description>
  <cp:lastModifiedBy>Maxime Dorais</cp:lastModifiedBy>
  <cp:revision>12</cp:revision>
  <dcterms:created xsi:type="dcterms:W3CDTF">2013-01-27T09:14:16Z</dcterms:created>
  <dcterms:modified xsi:type="dcterms:W3CDTF">2026-02-18T19:53:22Z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0x010100CF6467481FE02A46BCB44840401F9BC0</vt:lpwstr>
  </property>
</Properties>
</file>