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27" d="100"/>
          <a:sy n="127" d="100"/>
        </p:scale>
        <p:origin x="5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9867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39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778240" y="-2194560"/>
            <a:ext cx="6035040" cy="6035040"/>
          </a:xfrm>
          <a:prstGeom prst="ellipse">
            <a:avLst/>
          </a:prstGeom>
          <a:ln w="19050">
            <a:solidFill>
              <a:srgbClr val="007DC3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9966960" y="-1005840"/>
            <a:ext cx="3840480" cy="3840480"/>
          </a:xfrm>
          <a:prstGeom prst="ellipse">
            <a:avLst/>
          </a:prstGeom>
          <a:solidFill>
            <a:srgbClr val="007DC3">
              <a:alpha val="1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Text 2"/>
          <p:cNvSpPr/>
          <p:nvPr/>
        </p:nvSpPr>
        <p:spPr>
          <a:xfrm>
            <a:off x="822960" y="24688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500" dirty="0">
                <a:solidFill>
                  <a:srgbClr val="4BA3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ASSEMBLÉE GÉNÉRALE ANNUELLE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749808" y="2852928"/>
            <a:ext cx="107899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Bienvenue à l’AGA 2026</a:t>
            </a:r>
            <a:endParaRPr lang="en-US" sz="5200" dirty="0"/>
          </a:p>
        </p:txBody>
      </p:sp>
      <p:sp>
        <p:nvSpPr>
          <p:cNvPr id="7" name="Text 4"/>
          <p:cNvSpPr/>
          <p:nvPr/>
        </p:nvSpPr>
        <p:spPr>
          <a:xfrm>
            <a:off x="768096" y="3950208"/>
            <a:ext cx="10789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i="1" dirty="0">
                <a:solidFill>
                  <a:srgbClr val="4BA3D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d'Union des consommateurs</a:t>
            </a:r>
            <a:endParaRPr lang="en-US" sz="3600" dirty="0"/>
          </a:p>
        </p:txBody>
      </p:sp>
      <p:sp>
        <p:nvSpPr>
          <p:cNvPr id="8" name="Shape 5"/>
          <p:cNvSpPr/>
          <p:nvPr/>
        </p:nvSpPr>
        <p:spPr>
          <a:xfrm>
            <a:off x="822960" y="4983480"/>
            <a:ext cx="1371600" cy="45720"/>
          </a:xfrm>
          <a:prstGeom prst="rect">
            <a:avLst/>
          </a:prstGeom>
          <a:solidFill>
            <a:srgbClr val="007DC3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9" name="Text 6"/>
          <p:cNvSpPr/>
          <p:nvPr/>
        </p:nvSpPr>
        <p:spPr>
          <a:xfrm>
            <a:off x="822960" y="5230368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CFE0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Deux journées de travaux · Plan d’action 2025-2026 · Gouvernance · Vie associative</a:t>
            </a:r>
            <a:endParaRPr lang="en-US" sz="1500" dirty="0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23394743-500B-7C7A-4219-C3A23F7821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160" y="226507"/>
            <a:ext cx="1930400" cy="83058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hopeful-bold-wright/mnt/outputs/build/deck/logo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95560" y="384048"/>
            <a:ext cx="1417320" cy="454457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48640" y="502920"/>
            <a:ext cx="1691640" cy="420624"/>
          </a:xfrm>
          <a:prstGeom prst="roundRect">
            <a:avLst>
              <a:gd name="adj" fmla="val 50000"/>
            </a:avLst>
          </a:prstGeom>
          <a:solidFill>
            <a:srgbClr val="007DC3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4" name="Text 1"/>
          <p:cNvSpPr/>
          <p:nvPr/>
        </p:nvSpPr>
        <p:spPr>
          <a:xfrm>
            <a:off x="548640" y="502920"/>
            <a:ext cx="16916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JOUR 1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530352" y="987552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0039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Ordre du jour</a:t>
            </a:r>
            <a:endParaRPr lang="en-US" sz="3400" dirty="0"/>
          </a:p>
        </p:txBody>
      </p:sp>
      <p:sp>
        <p:nvSpPr>
          <p:cNvPr id="6" name="Text 3"/>
          <p:cNvSpPr/>
          <p:nvPr/>
        </p:nvSpPr>
        <p:spPr>
          <a:xfrm>
            <a:off x="566928" y="1627632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5C6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Mercredi 4 juin</a:t>
            </a:r>
            <a:endParaRPr lang="en-US" sz="15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2148840"/>
          <a:ext cx="11091672" cy="4358640"/>
        </p:xfrm>
        <a:graphic>
          <a:graphicData uri="http://schemas.openxmlformats.org/drawingml/2006/table">
            <a:tbl>
              <a:tblPr/>
              <a:tblGrid>
                <a:gridCol w="1417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69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074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HEURE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95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25400" marR="254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95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POINT À L’ORDRE DU JOUR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9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 h 00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007DC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25400" marR="254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00395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OUVERTURE</a:t>
                      </a:r>
                      <a:r>
                        <a:rPr lang="en-US" sz="950" dirty="0">
                          <a:solidFill>
                            <a:srgbClr val="5C6A7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  Mot de bienvenue de la présidence du CA, nomination de la présidence d’assemblée et du secrétariat, tour de table et personne déléguée par membre.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 h 30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9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007DC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25400" marR="254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9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00395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ORDRE DU JOUR</a:t>
                      </a:r>
                      <a:r>
                        <a:rPr lang="en-US" sz="950" dirty="0">
                          <a:solidFill>
                            <a:srgbClr val="5C6A7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  Lecture et adoption.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9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 h 40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007DC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25400" marR="254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00395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PROCÈS-VERBAL</a:t>
                      </a:r>
                      <a:r>
                        <a:rPr lang="en-US" sz="950" dirty="0">
                          <a:solidFill>
                            <a:srgbClr val="5C6A7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  AGA des 5 et 6 juin 2024 — adoption.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 h 50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9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007DC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25400" marR="254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9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00395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RAPPORT ANNUEL 2024-2025</a:t>
                      </a:r>
                      <a:r>
                        <a:rPr lang="en-US" sz="950" dirty="0">
                          <a:solidFill>
                            <a:srgbClr val="5C6A7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  Présentation et adoption.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9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 h 35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007DC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25400" marR="254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00395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PLAN D’ACTION 2025-2026</a:t>
                      </a:r>
                      <a:r>
                        <a:rPr lang="en-US" sz="950" dirty="0">
                          <a:solidFill>
                            <a:srgbClr val="5C6A7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  Présentation de la formule et des objectifs ; choix des sujets pour l’après-midi et le lendemain.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5C6A7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 h 40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3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25400" marR="254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3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i="1" dirty="0">
                          <a:solidFill>
                            <a:srgbClr val="5C6A7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Courte pause et déplacements vers les ateliers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3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 h 45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25400" marR="254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00395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PLAN D’ACTION — Ateliers en groupes</a:t>
                      </a:r>
                      <a:r>
                        <a:rPr lang="en-US" sz="950" dirty="0">
                          <a:solidFill>
                            <a:srgbClr val="5C6A7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  Santé · Télécoms, radiodiffusion, Internet · Protection du consommateur · Énergie · Finances personnelles et endettement.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5C6A7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 h 45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3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25400" marR="254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3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i="1" dirty="0">
                          <a:solidFill>
                            <a:srgbClr val="5C6A7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Dîner</a:t>
                      </a:r>
                      <a:r>
                        <a:rPr lang="en-US" sz="950" dirty="0">
                          <a:solidFill>
                            <a:srgbClr val="5C6A7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  13 h 30 : CA (résolutions états financiers et SACAIS).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3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 h 00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25400" marR="254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00395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PLAN D’ACTION 2025-2026</a:t>
                      </a:r>
                      <a:r>
                        <a:rPr lang="en-US" sz="950" dirty="0">
                          <a:solidFill>
                            <a:srgbClr val="5C6A7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  Discussion sur les grandes orientations — retour en plénière.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 h 15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9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007DC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25400" marR="254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9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00395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PLAN D’ACTION 2025-2026 du CA</a:t>
                      </a:r>
                      <a:r>
                        <a:rPr lang="en-US" sz="950" dirty="0">
                          <a:solidFill>
                            <a:srgbClr val="5C6A7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  Présentation.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9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5C6A7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 h 30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3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25400" marR="254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3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i="1" dirty="0">
                          <a:solidFill>
                            <a:srgbClr val="5C6A7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Pause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3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 h 30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9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007DC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25400" marR="254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9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00395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ÉTATS FINANCIERS</a:t>
                      </a:r>
                      <a:r>
                        <a:rPr lang="en-US" sz="950" dirty="0">
                          <a:solidFill>
                            <a:srgbClr val="5C6A7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  Présentation et adoption.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9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 h 50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007DC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25400" marR="254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00395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NOMINATION D’UN VÉRIFICATEUR</a:t>
                      </a:r>
                      <a:r>
                        <a:rPr lang="en-US" sz="950" dirty="0">
                          <a:solidFill>
                            <a:srgbClr val="5C6A7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  Résolution.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 h 55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9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007DC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25400" marR="254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9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00395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PRÉVISIONS BUDGÉTAIRES 2025-2026</a:t>
                      </a:r>
                      <a:r>
                        <a:rPr lang="en-US" sz="950" dirty="0">
                          <a:solidFill>
                            <a:srgbClr val="5C6A7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  Présentation et adoption.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9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 h 30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007DC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25400" marR="254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00395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ÉLECTION</a:t>
                      </a:r>
                      <a:r>
                        <a:rPr lang="en-US" sz="950" dirty="0">
                          <a:solidFill>
                            <a:srgbClr val="5C6A7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  Administrateurs et administratrices.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 h 30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9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007DC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25400" marR="254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9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00395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CALENDRIER DES ACTIVITÉS 2025-2026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9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5C6A7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 h 45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3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25400" marR="254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3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i="1" dirty="0">
                          <a:solidFill>
                            <a:srgbClr val="5C6A7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Ajournement de l’assemblée</a:t>
                      </a:r>
                      <a:r>
                        <a:rPr lang="en-US" sz="950" dirty="0">
                          <a:solidFill>
                            <a:srgbClr val="5C6A7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  CA pour la nomination des dirigeant·e·s.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3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sessions/hopeful-bold-wright/mnt/outputs/build/deck/logo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95560" y="384048"/>
            <a:ext cx="1417320" cy="454457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48640" y="502920"/>
            <a:ext cx="1691640" cy="420624"/>
          </a:xfrm>
          <a:prstGeom prst="roundRect">
            <a:avLst>
              <a:gd name="adj" fmla="val 50000"/>
            </a:avLst>
          </a:prstGeom>
          <a:solidFill>
            <a:srgbClr val="007DC3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4" name="Text 1"/>
          <p:cNvSpPr/>
          <p:nvPr/>
        </p:nvSpPr>
        <p:spPr>
          <a:xfrm>
            <a:off x="548640" y="502920"/>
            <a:ext cx="16916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JOUR 2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530352" y="987552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0039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Ordre du jour</a:t>
            </a:r>
            <a:endParaRPr lang="en-US" sz="3400" dirty="0"/>
          </a:p>
        </p:txBody>
      </p:sp>
      <p:sp>
        <p:nvSpPr>
          <p:cNvPr id="6" name="Text 3"/>
          <p:cNvSpPr/>
          <p:nvPr/>
        </p:nvSpPr>
        <p:spPr>
          <a:xfrm>
            <a:off x="566928" y="1627632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5C6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Jeudi 5 juin</a:t>
            </a:r>
            <a:endParaRPr lang="en-US" sz="15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2148840"/>
          <a:ext cx="11091672" cy="914400"/>
        </p:xfrm>
        <a:graphic>
          <a:graphicData uri="http://schemas.openxmlformats.org/drawingml/2006/table">
            <a:tbl>
              <a:tblPr/>
              <a:tblGrid>
                <a:gridCol w="1417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69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074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HEURE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95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25400" marR="254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95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POINT À L’ORDRE DU JOUR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9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5C6A7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 h 00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3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25400" marR="254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3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i="1" dirty="0">
                          <a:solidFill>
                            <a:srgbClr val="5C6A7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Reprise des travaux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3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 h 00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9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25400" marR="254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9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00395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HABITATION</a:t>
                      </a:r>
                      <a:r>
                        <a:rPr lang="en-US" sz="950" dirty="0">
                          <a:solidFill>
                            <a:srgbClr val="5C6A7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  Présentation et questions.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9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 h 30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007DC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25400" marR="254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00395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PLAN D’ACTION 2025-2026</a:t>
                      </a:r>
                      <a:r>
                        <a:rPr lang="en-US" sz="950" dirty="0">
                          <a:solidFill>
                            <a:srgbClr val="5C6A7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  Rappel des objectifs ; ateliers en groupes : Stratégie · Politiques sociales et fiscales · Vie privée · Habitation.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5C6A7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 h 45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3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25400" marR="254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3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i="1" dirty="0">
                          <a:solidFill>
                            <a:srgbClr val="5C6A7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Pause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3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 h 00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25400" marR="254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00395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PLAN D’ACTION 2025-2026</a:t>
                      </a:r>
                      <a:r>
                        <a:rPr lang="en-US" sz="950" dirty="0">
                          <a:solidFill>
                            <a:srgbClr val="5C6A7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  Discussion sur les grandes orientations — retour en plénière.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5C6A7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 h 00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3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25400" marR="254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3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i="1" dirty="0">
                          <a:solidFill>
                            <a:srgbClr val="5C6A7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Dîner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3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 h 15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007DC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25400" marR="254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00395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REVENU VIABLE</a:t>
                      </a:r>
                      <a:r>
                        <a:rPr lang="en-US" sz="950" dirty="0">
                          <a:solidFill>
                            <a:srgbClr val="5C6A7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  Présentation par Serge Petitclerc, du Collectif pour un Québec sans pauvreté — présentation et questions.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 h 00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9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007DC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25400" marR="254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9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00395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GOUVERNANCE</a:t>
                      </a:r>
                      <a:r>
                        <a:rPr lang="en-US" sz="950" dirty="0">
                          <a:solidFill>
                            <a:srgbClr val="5C6A7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  État des travaux.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9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 h 30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007DC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25400" marR="254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00395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NOMINATION DES MEMBRES DES COMITÉS DE TRAVAIL 2025-2026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 h 00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9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007DC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25400" marR="254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9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00395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LES BONS COUPS DE L’ANNÉE POUR LE REGROUPEMENT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9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 h 15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007DC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25400" marR="254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00395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Affaires diverses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b="1" dirty="0">
                          <a:solidFill>
                            <a:srgbClr val="1A1A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 h 30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9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007DC3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25400" marR="254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9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00395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LEVÉE DE LA SÉANCE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38100" marB="38100" anchor="ctr">
                    <a:lnL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5E3E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9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433</Words>
  <Application>Microsoft Macintosh PowerPoint</Application>
  <PresentationFormat>Grand écran</PresentationFormat>
  <Paragraphs>95</Paragraphs>
  <Slides>3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Georgia</vt:lpstr>
      <vt:lpstr>Office Theme</vt:lpstr>
      <vt:lpstr>Présentation PowerPoint</vt:lpstr>
      <vt:lpstr>Présentation PowerPoint</vt:lpstr>
      <vt:lpstr>Présentation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AGA 2026 — Union des consommateurs</dc:title>
  <dc:subject>PptxGenJS Presentation</dc:subject>
  <dc:creator>Union des consommateurs</dc:creator>
  <cp:lastModifiedBy>Jordan Dupuis</cp:lastModifiedBy>
  <cp:revision>2</cp:revision>
  <dcterms:created xsi:type="dcterms:W3CDTF">2026-05-20T20:52:30Z</dcterms:created>
  <dcterms:modified xsi:type="dcterms:W3CDTF">2026-05-20T21:01:04Z</dcterms:modified>
</cp:coreProperties>
</file>